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00" r:id="rId1"/>
  </p:sldMasterIdLst>
  <p:notesMasterIdLst>
    <p:notesMasterId r:id="rId36"/>
  </p:notesMasterIdLst>
  <p:sldIdLst>
    <p:sldId id="257" r:id="rId2"/>
    <p:sldId id="311" r:id="rId3"/>
    <p:sldId id="258" r:id="rId4"/>
    <p:sldId id="310" r:id="rId5"/>
    <p:sldId id="259" r:id="rId6"/>
    <p:sldId id="312" r:id="rId7"/>
    <p:sldId id="263" r:id="rId8"/>
    <p:sldId id="313" r:id="rId9"/>
    <p:sldId id="296" r:id="rId10"/>
    <p:sldId id="314" r:id="rId11"/>
    <p:sldId id="267" r:id="rId12"/>
    <p:sldId id="268" r:id="rId13"/>
    <p:sldId id="269" r:id="rId14"/>
    <p:sldId id="315" r:id="rId15"/>
    <p:sldId id="271" r:id="rId16"/>
    <p:sldId id="316" r:id="rId17"/>
    <p:sldId id="273" r:id="rId18"/>
    <p:sldId id="317" r:id="rId19"/>
    <p:sldId id="275" r:id="rId20"/>
    <p:sldId id="318" r:id="rId21"/>
    <p:sldId id="298" r:id="rId22"/>
    <p:sldId id="319" r:id="rId23"/>
    <p:sldId id="283" r:id="rId24"/>
    <p:sldId id="299" r:id="rId25"/>
    <p:sldId id="300" r:id="rId26"/>
    <p:sldId id="320" r:id="rId27"/>
    <p:sldId id="304" r:id="rId28"/>
    <p:sldId id="293" r:id="rId29"/>
    <p:sldId id="305" r:id="rId30"/>
    <p:sldId id="292" r:id="rId31"/>
    <p:sldId id="326" r:id="rId32"/>
    <p:sldId id="324" r:id="rId33"/>
    <p:sldId id="309" r:id="rId34"/>
    <p:sldId id="30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4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3B3B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1" autoAdjust="0"/>
    <p:restoredTop sz="90621" autoAdjust="0"/>
  </p:normalViewPr>
  <p:slideViewPr>
    <p:cSldViewPr>
      <p:cViewPr varScale="1">
        <p:scale>
          <a:sx n="65" d="100"/>
          <a:sy n="65" d="100"/>
        </p:scale>
        <p:origin x="1554" y="72"/>
      </p:cViewPr>
      <p:guideLst>
        <p:guide orient="horz" pos="3648"/>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3A30E7-BFA4-4EC3-8A8E-EBFA1C39BC85}" type="datetimeFigureOut">
              <a:rPr lang="en-US" smtClean="0"/>
              <a:t>7/16/2020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BF135E-AEA2-4E4A-A99F-D013A40972CE}" type="slidenum">
              <a:rPr lang="en-US" smtClean="0"/>
              <a:t>‹#›</a:t>
            </a:fld>
            <a:endParaRPr lang="en-US"/>
          </a:p>
        </p:txBody>
      </p:sp>
    </p:spTree>
    <p:extLst>
      <p:ext uri="{BB962C8B-B14F-4D97-AF65-F5344CB8AC3E}">
        <p14:creationId xmlns:p14="http://schemas.microsoft.com/office/powerpoint/2010/main" val="1023744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BF135E-AEA2-4E4A-A99F-D013A40972CE}" type="slidenum">
              <a:rPr lang="en-US" smtClean="0"/>
              <a:t>3</a:t>
            </a:fld>
            <a:endParaRPr lang="en-US"/>
          </a:p>
        </p:txBody>
      </p:sp>
    </p:spTree>
    <p:extLst>
      <p:ext uri="{BB962C8B-B14F-4D97-AF65-F5344CB8AC3E}">
        <p14:creationId xmlns:p14="http://schemas.microsoft.com/office/powerpoint/2010/main" val="1268001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HCG: Human chronic gonadotropin</a:t>
            </a:r>
          </a:p>
        </p:txBody>
      </p:sp>
      <p:sp>
        <p:nvSpPr>
          <p:cNvPr id="4" name="Slide Number Placeholder 3"/>
          <p:cNvSpPr>
            <a:spLocks noGrp="1"/>
          </p:cNvSpPr>
          <p:nvPr>
            <p:ph type="sldNum" sz="quarter" idx="5"/>
          </p:nvPr>
        </p:nvSpPr>
        <p:spPr/>
        <p:txBody>
          <a:bodyPr/>
          <a:lstStyle/>
          <a:p>
            <a:fld id="{2BBF135E-AEA2-4E4A-A99F-D013A40972CE}" type="slidenum">
              <a:rPr lang="en-US" smtClean="0"/>
              <a:t>9</a:t>
            </a:fld>
            <a:endParaRPr lang="en-US"/>
          </a:p>
        </p:txBody>
      </p:sp>
    </p:spTree>
    <p:extLst>
      <p:ext uri="{BB962C8B-B14F-4D97-AF65-F5344CB8AC3E}">
        <p14:creationId xmlns:p14="http://schemas.microsoft.com/office/powerpoint/2010/main" val="1606775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BF135E-AEA2-4E4A-A99F-D013A40972CE}" type="slidenum">
              <a:rPr lang="en-US" smtClean="0"/>
              <a:t>12</a:t>
            </a:fld>
            <a:endParaRPr lang="en-US"/>
          </a:p>
        </p:txBody>
      </p:sp>
    </p:spTree>
    <p:extLst>
      <p:ext uri="{BB962C8B-B14F-4D97-AF65-F5344CB8AC3E}">
        <p14:creationId xmlns:p14="http://schemas.microsoft.com/office/powerpoint/2010/main" val="2979281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BF135E-AEA2-4E4A-A99F-D013A40972CE}" type="slidenum">
              <a:rPr lang="en-US" smtClean="0"/>
              <a:t>29</a:t>
            </a:fld>
            <a:endParaRPr lang="en-US"/>
          </a:p>
        </p:txBody>
      </p:sp>
    </p:spTree>
    <p:extLst>
      <p:ext uri="{BB962C8B-B14F-4D97-AF65-F5344CB8AC3E}">
        <p14:creationId xmlns:p14="http://schemas.microsoft.com/office/powerpoint/2010/main" val="547214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96012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28" name="Date Placeholder 27"/>
          <p:cNvSpPr>
            <a:spLocks noGrp="1"/>
          </p:cNvSpPr>
          <p:nvPr>
            <p:ph type="dt" sz="half" idx="10"/>
          </p:nvPr>
        </p:nvSpPr>
        <p:spPr/>
        <p:txBody>
          <a:bodyPr/>
          <a:lstStyle/>
          <a:p>
            <a:fld id="{79C997B2-C997-4620-9CCD-7D61A3A98D62}" type="datetimeFigureOut">
              <a:rPr lang="en-US" smtClean="0"/>
              <a:t>7/16/2020</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6858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7802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769938"/>
            <a:ext cx="457200" cy="441325"/>
          </a:xfrm>
        </p:spPr>
        <p:txBody>
          <a:bodyPr/>
          <a:lstStyle>
            <a:lvl1pPr>
              <a:defRPr>
                <a:solidFill>
                  <a:schemeClr val="accent3">
                    <a:shade val="75000"/>
                  </a:schemeClr>
                </a:solidFill>
              </a:defRPr>
            </a:lvl1pPr>
          </a:lstStyle>
          <a:p>
            <a:fld id="{49B7D76A-C327-4E19-9DB8-2ECACFAD150C}" type="slidenum">
              <a:rPr lang="en-US" smtClean="0"/>
              <a:t>‹#›</a:t>
            </a:fld>
            <a:endParaRPr lang="en-US" dirty="0"/>
          </a:p>
        </p:txBody>
      </p:sp>
      <p:sp>
        <p:nvSpPr>
          <p:cNvPr id="8" name="Title 7"/>
          <p:cNvSpPr>
            <a:spLocks noGrp="1"/>
          </p:cNvSpPr>
          <p:nvPr>
            <p:ph type="ctrTitle"/>
          </p:nvPr>
        </p:nvSpPr>
        <p:spPr>
          <a:xfrm>
            <a:off x="685800" y="381000"/>
            <a:ext cx="7772400" cy="579120"/>
          </a:xfrm>
        </p:spPr>
        <p:txBody>
          <a:bodyPr anchor="b"/>
          <a:lstStyle>
            <a:lvl1pPr>
              <a:defRPr sz="4200">
                <a:solidFill>
                  <a:schemeClr val="accent1"/>
                </a:solidFill>
              </a:defRPr>
            </a:lvl1pPr>
          </a:lstStyle>
          <a:p>
            <a:r>
              <a:rPr kumimoji="0" lang="en-US" dirty="0"/>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9C997B2-C997-4620-9CCD-7D61A3A98D62}" type="datetimeFigureOut">
              <a:rPr lang="en-US" smtClean="0"/>
              <a:t>7/16/2020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B7D76A-C327-4E19-9DB8-2ECACFAD150C}"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49B7D76A-C327-4E19-9DB8-2ECACFAD150C}" type="slidenum">
              <a:rPr lang="en-US" smtClean="0"/>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9C997B2-C997-4620-9CCD-7D61A3A98D62}" type="datetimeFigureOut">
              <a:rPr lang="en-US" smtClean="0"/>
              <a:t>7/16/2020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79C997B2-C997-4620-9CCD-7D61A3A98D62}" type="datetimeFigureOut">
              <a:rPr lang="en-US" smtClean="0"/>
              <a:t>7/16/2020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79C997B2-C997-4620-9CCD-7D61A3A98D62}" type="datetimeFigureOut">
              <a:rPr lang="en-US" smtClean="0"/>
              <a:t>7/16/2020</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9B7D76A-C327-4E19-9DB8-2ECACFAD150C}" type="slidenum">
              <a:rPr lang="en-US" smtClean="0"/>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79C997B2-C997-4620-9CCD-7D61A3A98D62}" type="datetimeFigureOut">
              <a:rPr lang="en-US" smtClean="0"/>
              <a:t>7/16/2020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79C997B2-C997-4620-9CCD-7D61A3A98D62}" type="datetimeFigureOut">
              <a:rPr lang="en-US" smtClean="0"/>
              <a:t>7/16/2020</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49B7D76A-C327-4E19-9DB8-2ECACFAD150C}" type="slidenum">
              <a:rPr lang="en-US" smtClean="0"/>
              <a:t>‹#›</a:t>
            </a:fld>
            <a:endParaRPr lang="en-US" dirty="0"/>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9C997B2-C997-4620-9CCD-7D61A3A98D62}" type="datetimeFigureOut">
              <a:rPr lang="en-US" smtClean="0"/>
              <a:t>7/16/2020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49B7D76A-C327-4E19-9DB8-2ECACFAD150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79C997B2-C997-4620-9CCD-7D61A3A98D62}" type="datetimeFigureOut">
              <a:rPr lang="en-US" smtClean="0"/>
              <a:t>7/16/2020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9B7D76A-C327-4E19-9DB8-2ECACFAD150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9B7D76A-C327-4E19-9DB8-2ECACFAD150C}" type="slidenum">
              <a:rPr lang="en-US" smtClean="0"/>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79C997B2-C997-4620-9CCD-7D61A3A98D62}" type="datetimeFigureOut">
              <a:rPr lang="en-US" smtClean="0"/>
              <a:t>7/16/2020</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49B7D76A-C327-4E19-9DB8-2ECACFAD150C}" type="slidenum">
              <a:rPr lang="en-US" smtClean="0"/>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79C997B2-C997-4620-9CCD-7D61A3A98D62}" type="datetimeFigureOut">
              <a:rPr lang="en-US" smtClean="0"/>
              <a:t>7/16/2020</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1"/>
            <a:ext cx="9144000" cy="96326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9C997B2-C997-4620-9CCD-7D61A3A98D62}" type="datetimeFigureOut">
              <a:rPr lang="en-US" smtClean="0"/>
              <a:t>7/16/2020</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90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7752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74738"/>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9B7D76A-C327-4E19-9DB8-2ECACFAD150C}" type="slidenum">
              <a:rPr lang="en-US" smtClean="0"/>
              <a:t>‹#›</a:t>
            </a:fld>
            <a:endParaRPr lang="en-US" dirty="0"/>
          </a:p>
        </p:txBody>
      </p:sp>
      <p:sp>
        <p:nvSpPr>
          <p:cNvPr id="22" name="Title Placeholder 21"/>
          <p:cNvSpPr>
            <a:spLocks noGrp="1"/>
          </p:cNvSpPr>
          <p:nvPr>
            <p:ph type="title"/>
          </p:nvPr>
        </p:nvSpPr>
        <p:spPr>
          <a:xfrm>
            <a:off x="301752" y="228600"/>
            <a:ext cx="8534400" cy="731520"/>
          </a:xfrm>
          <a:prstGeom prst="rect">
            <a:avLst/>
          </a:prstGeom>
        </p:spPr>
        <p:txBody>
          <a:bodyPr vert="horz" anchor="b">
            <a:normAutofit/>
          </a:bodyPr>
          <a:lstStyle/>
          <a:p>
            <a:r>
              <a:rPr kumimoji="0" lang="en-US" dirty="0"/>
              <a:t>Click to edit Master title style</a:t>
            </a:r>
          </a:p>
        </p:txBody>
      </p:sp>
      <p:sp>
        <p:nvSpPr>
          <p:cNvPr id="13" name="Text Placeholder 12"/>
          <p:cNvSpPr>
            <a:spLocks noGrp="1"/>
          </p:cNvSpPr>
          <p:nvPr>
            <p:ph type="body" idx="1"/>
          </p:nvPr>
        </p:nvSpPr>
        <p:spPr>
          <a:xfrm>
            <a:off x="301752" y="1371600"/>
            <a:ext cx="8534400" cy="502920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Tree>
  </p:cSld>
  <p:clrMap bg1="lt1" tx1="dk1" bg2="lt2" tx2="dk2" accent1="accent1" accent2="accent2" accent3="accent3" accent4="accent4" accent5="accent5" accent6="accent6" hlink="hlink" folHlink="folHlink"/>
  <p:sldLayoutIdLst>
    <p:sldLayoutId id="2147484501" r:id="rId1"/>
    <p:sldLayoutId id="2147484502" r:id="rId2"/>
    <p:sldLayoutId id="2147484503" r:id="rId3"/>
    <p:sldLayoutId id="2147484504" r:id="rId4"/>
    <p:sldLayoutId id="2147484505" r:id="rId5"/>
    <p:sldLayoutId id="2147484506" r:id="rId6"/>
    <p:sldLayoutId id="2147484507" r:id="rId7"/>
    <p:sldLayoutId id="2147484508" r:id="rId8"/>
    <p:sldLayoutId id="2147484509" r:id="rId9"/>
    <p:sldLayoutId id="2147484510" r:id="rId10"/>
    <p:sldLayoutId id="214748451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2" Type="http://schemas.openxmlformats.org/officeDocument/2006/relationships/hyperlink" Target="http://www.recalls.gov/"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https://www.justice.gov/ovw/sexual-assault"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5181600"/>
            <a:ext cx="5791200" cy="990600"/>
          </a:xfrm>
        </p:spPr>
        <p:txBody>
          <a:bodyPr/>
          <a:lstStyle/>
          <a:p>
            <a:r>
              <a:rPr lang="en-US" sz="4400" dirty="0">
                <a:solidFill>
                  <a:srgbClr val="3B3B3B"/>
                </a:solidFill>
              </a:rPr>
              <a:t>Maternal Wellness</a:t>
            </a:r>
          </a:p>
        </p:txBody>
      </p:sp>
      <p:sp>
        <p:nvSpPr>
          <p:cNvPr id="4" name="Text Placeholder 3"/>
          <p:cNvSpPr>
            <a:spLocks noGrp="1"/>
          </p:cNvSpPr>
          <p:nvPr>
            <p:ph type="body" sz="half" idx="2"/>
          </p:nvPr>
        </p:nvSpPr>
        <p:spPr>
          <a:xfrm>
            <a:off x="200025" y="990600"/>
            <a:ext cx="2619375" cy="3886200"/>
          </a:xfrm>
        </p:spPr>
        <p:txBody>
          <a:bodyPr>
            <a:noAutofit/>
          </a:bodyPr>
          <a:lstStyle/>
          <a:p>
            <a:endParaRPr lang="en-US" sz="2600" dirty="0"/>
          </a:p>
          <a:p>
            <a:r>
              <a:rPr lang="en-US" sz="2600" dirty="0"/>
              <a:t>What should we know about depression and anxiety during the perinatal and postpartum period?</a:t>
            </a:r>
          </a:p>
        </p:txBody>
      </p:sp>
      <p:pic>
        <p:nvPicPr>
          <p:cNvPr id="14" name="Picture Placeholder 13"/>
          <p:cNvPicPr>
            <a:picLocks noGrp="1" noChangeAspect="1"/>
          </p:cNvPicPr>
          <p:nvPr>
            <p:ph type="pic" idx="1"/>
          </p:nvPr>
        </p:nvPicPr>
        <p:blipFill>
          <a:blip r:embed="rId2">
            <a:extLst>
              <a:ext uri="{28A0092B-C50C-407E-A947-70E740481C1C}">
                <a14:useLocalDpi xmlns:a14="http://schemas.microsoft.com/office/drawing/2010/main" val="0"/>
              </a:ext>
            </a:extLst>
          </a:blip>
          <a:srcRect l="2734" r="2734"/>
          <a:stretch>
            <a:fillRect/>
          </a:stretch>
        </p:blipFill>
        <p:spPr>
          <a:xfrm>
            <a:off x="2962275" y="609600"/>
            <a:ext cx="5867400" cy="4267200"/>
          </a:xfr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84093"/>
            <a:ext cx="289560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4685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ECEFA-0275-4910-BCE3-F34CC20DE06B}"/>
              </a:ext>
            </a:extLst>
          </p:cNvPr>
          <p:cNvSpPr>
            <a:spLocks noGrp="1"/>
          </p:cNvSpPr>
          <p:nvPr>
            <p:ph type="title"/>
          </p:nvPr>
        </p:nvSpPr>
        <p:spPr/>
        <p:txBody>
          <a:bodyPr/>
          <a:lstStyle/>
          <a:p>
            <a:r>
              <a:rPr lang="en-US" dirty="0"/>
              <a:t>Hormones</a:t>
            </a:r>
          </a:p>
        </p:txBody>
      </p:sp>
      <p:sp>
        <p:nvSpPr>
          <p:cNvPr id="3" name="Content Placeholder 1">
            <a:extLst>
              <a:ext uri="{FF2B5EF4-FFF2-40B4-BE49-F238E27FC236}">
                <a16:creationId xmlns:a16="http://schemas.microsoft.com/office/drawing/2014/main" id="{B9C2CFCB-8C9D-42C8-B6C1-F963F8ED554D}"/>
              </a:ext>
            </a:extLst>
          </p:cNvPr>
          <p:cNvSpPr txBox="1">
            <a:spLocks/>
          </p:cNvSpPr>
          <p:nvPr/>
        </p:nvSpPr>
        <p:spPr>
          <a:xfrm>
            <a:off x="301752" y="1527048"/>
            <a:ext cx="8503920" cy="4797552"/>
          </a:xfrm>
          <a:prstGeom prst="rect">
            <a:avLst/>
          </a:prstGeom>
        </p:spPr>
        <p:txBody>
          <a:bodyPr>
            <a:normAutofit fontScale="92500" lnSpcReduction="1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nSpc>
                <a:spcPct val="160000"/>
              </a:lnSpc>
              <a:spcBef>
                <a:spcPts val="0"/>
              </a:spcBef>
              <a:buFont typeface="Wingdings 2"/>
              <a:buNone/>
            </a:pPr>
            <a:r>
              <a:rPr lang="en-US" sz="1200" b="1" dirty="0"/>
              <a:t>Discussion Questions:</a:t>
            </a:r>
          </a:p>
          <a:p>
            <a:pPr marL="457200">
              <a:lnSpc>
                <a:spcPct val="110000"/>
              </a:lnSpc>
              <a:spcBef>
                <a:spcPts val="0"/>
              </a:spcBef>
              <a:buSzPct val="100000"/>
              <a:buFont typeface="Georgia" panose="02040502050405020303" pitchFamily="18" charset="0"/>
              <a:buChar char="●"/>
            </a:pPr>
            <a:r>
              <a:rPr lang="en-US" sz="1200" b="1" dirty="0"/>
              <a:t> </a:t>
            </a:r>
            <a:r>
              <a:rPr lang="en-US" sz="1200" dirty="0"/>
              <a:t>Why are hormones important?</a:t>
            </a:r>
          </a:p>
          <a:p>
            <a:pPr marL="0" indent="0">
              <a:lnSpc>
                <a:spcPct val="160000"/>
              </a:lnSpc>
              <a:spcBef>
                <a:spcPts val="0"/>
              </a:spcBef>
              <a:buFont typeface="Wingdings 2"/>
              <a:buNone/>
            </a:pPr>
            <a:r>
              <a:rPr lang="en-US" sz="1200" b="1" dirty="0"/>
              <a:t>Presenter:</a:t>
            </a:r>
          </a:p>
          <a:p>
            <a:pPr marL="457200">
              <a:lnSpc>
                <a:spcPct val="110000"/>
              </a:lnSpc>
              <a:spcBef>
                <a:spcPts val="200"/>
              </a:spcBef>
              <a:buSzPct val="100000"/>
              <a:buFont typeface="Georgia" panose="02040502050405020303" pitchFamily="18" charset="0"/>
              <a:buChar char="●"/>
            </a:pPr>
            <a:r>
              <a:rPr lang="en-US" sz="1200" dirty="0"/>
              <a:t>As you can see in this chart, the levels of estrogen and progesterone during conception and pregnancy, and after delivery change drastically</a:t>
            </a:r>
          </a:p>
          <a:p>
            <a:pPr marL="457200">
              <a:lnSpc>
                <a:spcPct val="110000"/>
              </a:lnSpc>
              <a:spcBef>
                <a:spcPts val="200"/>
              </a:spcBef>
              <a:buSzPct val="100000"/>
              <a:buFont typeface="Georgia" panose="02040502050405020303" pitchFamily="18" charset="0"/>
              <a:buChar char="●"/>
            </a:pPr>
            <a:r>
              <a:rPr lang="en-US" sz="1200" dirty="0"/>
              <a:t>When pregnancy occurs, both progesterone and estrogen are produced in the placenta, and their levels continue to elevate throughout the pregnancy</a:t>
            </a:r>
          </a:p>
          <a:p>
            <a:pPr marL="457200">
              <a:lnSpc>
                <a:spcPct val="110000"/>
              </a:lnSpc>
              <a:spcBef>
                <a:spcPts val="200"/>
              </a:spcBef>
              <a:buSzPct val="100000"/>
              <a:buFont typeface="Georgia" panose="02040502050405020303" pitchFamily="18" charset="0"/>
              <a:buChar char="●"/>
            </a:pPr>
            <a:r>
              <a:rPr lang="en-US" sz="1200" dirty="0"/>
              <a:t>Both hormones help with the expansion of the uterus and help sustain the placenta, and the combination of their high levels suppress further ovulation during pregnancy</a:t>
            </a:r>
          </a:p>
          <a:p>
            <a:pPr marL="457200">
              <a:lnSpc>
                <a:spcPct val="110000"/>
              </a:lnSpc>
              <a:spcBef>
                <a:spcPts val="200"/>
              </a:spcBef>
              <a:buSzPct val="100000"/>
              <a:buFont typeface="Georgia" panose="02040502050405020303" pitchFamily="18" charset="0"/>
              <a:buChar char="●"/>
            </a:pPr>
            <a:r>
              <a:rPr lang="en-US" sz="1200" dirty="0"/>
              <a:t>Progesterone also encourages the growth of milk-producing glands in the breast during pregnancy</a:t>
            </a:r>
          </a:p>
          <a:p>
            <a:pPr marL="457200">
              <a:lnSpc>
                <a:spcPct val="110000"/>
              </a:lnSpc>
              <a:spcBef>
                <a:spcPts val="200"/>
              </a:spcBef>
              <a:buSzPct val="100000"/>
              <a:buFont typeface="Georgia" panose="02040502050405020303" pitchFamily="18" charset="0"/>
              <a:buChar char="●"/>
            </a:pPr>
            <a:r>
              <a:rPr lang="en-US" sz="1200" dirty="0"/>
              <a:t>Estrogen smooths muscles to relax the uterus, ligaments, and pelvis to enlarge, accommodate and support pregnancy. It decreases the ability of small muscles to contract, preventing ligaments to stretch as the uterus grows and provides support and thus preventing preterm labor. </a:t>
            </a:r>
          </a:p>
          <a:p>
            <a:pPr marL="457200">
              <a:lnSpc>
                <a:spcPct val="110000"/>
              </a:lnSpc>
              <a:spcBef>
                <a:spcPts val="200"/>
              </a:spcBef>
              <a:buSzPct val="100000"/>
              <a:buFont typeface="Georgia" panose="02040502050405020303" pitchFamily="18" charset="0"/>
              <a:buChar char="●"/>
            </a:pPr>
            <a:r>
              <a:rPr lang="en-US" sz="1200" dirty="0"/>
              <a:t>Oxytocin allows milk ducts in the breast and later in pregnancy to produce breast milk. It also causes “let-down” of milk during skin-to-skin contact or when baby is ready to feed. </a:t>
            </a:r>
          </a:p>
          <a:p>
            <a:pPr marL="0" indent="0">
              <a:lnSpc>
                <a:spcPct val="160000"/>
              </a:lnSpc>
              <a:spcBef>
                <a:spcPts val="0"/>
              </a:spcBef>
              <a:buFont typeface="Wingdings 2"/>
              <a:buNone/>
            </a:pPr>
            <a:r>
              <a:rPr lang="en-US" sz="1200" b="1" dirty="0"/>
              <a:t>Changes in the Body:</a:t>
            </a:r>
          </a:p>
          <a:p>
            <a:pPr marL="457200">
              <a:lnSpc>
                <a:spcPct val="110000"/>
              </a:lnSpc>
              <a:spcBef>
                <a:spcPts val="200"/>
              </a:spcBef>
              <a:buSzPct val="100000"/>
              <a:buFont typeface="Georgia" panose="02040502050405020303" pitchFamily="18" charset="0"/>
              <a:buChar char="●"/>
            </a:pPr>
            <a:r>
              <a:rPr lang="en-US" sz="1200" dirty="0"/>
              <a:t>Blood volume increases by one-third to one-half</a:t>
            </a:r>
          </a:p>
          <a:p>
            <a:pPr marL="457200">
              <a:lnSpc>
                <a:spcPct val="110000"/>
              </a:lnSpc>
              <a:spcBef>
                <a:spcPts val="200"/>
              </a:spcBef>
              <a:buSzPct val="100000"/>
              <a:buFont typeface="Georgia" panose="02040502050405020303" pitchFamily="18" charset="0"/>
              <a:buChar char="●"/>
            </a:pPr>
            <a:r>
              <a:rPr lang="en-US" sz="1200" dirty="0"/>
              <a:t>Swelling in legs and arms can occur, but check if one does have a high blood pressure condition</a:t>
            </a:r>
          </a:p>
          <a:p>
            <a:pPr marL="457200">
              <a:lnSpc>
                <a:spcPct val="110000"/>
              </a:lnSpc>
              <a:spcBef>
                <a:spcPts val="200"/>
              </a:spcBef>
              <a:buSzPct val="100000"/>
              <a:buFont typeface="Georgia" panose="02040502050405020303" pitchFamily="18" charset="0"/>
              <a:buChar char="●"/>
            </a:pPr>
            <a:r>
              <a:rPr lang="en-US" sz="1200" dirty="0"/>
              <a:t>Women after delivery will try to go back to normal</a:t>
            </a:r>
          </a:p>
          <a:p>
            <a:pPr marL="457200">
              <a:lnSpc>
                <a:spcPct val="110000"/>
              </a:lnSpc>
              <a:spcBef>
                <a:spcPts val="200"/>
              </a:spcBef>
              <a:buSzPct val="100000"/>
              <a:buFont typeface="Georgia" panose="02040502050405020303" pitchFamily="18" charset="0"/>
              <a:buChar char="●"/>
            </a:pPr>
            <a:r>
              <a:rPr lang="en-US" sz="1200" dirty="0"/>
              <a:t>Estrogen and progesterone will decrease after delivery, but oxytocin goes up and relaxing goes down</a:t>
            </a:r>
          </a:p>
          <a:p>
            <a:pPr marL="457200">
              <a:lnSpc>
                <a:spcPct val="110000"/>
              </a:lnSpc>
              <a:spcBef>
                <a:spcPts val="200"/>
              </a:spcBef>
              <a:buSzPct val="100000"/>
              <a:buFont typeface="Georgia" panose="02040502050405020303" pitchFamily="18" charset="0"/>
              <a:buChar char="●"/>
            </a:pPr>
            <a:r>
              <a:rPr lang="en-US" sz="1200" dirty="0"/>
              <a:t>Serotonin levels may decrease if hormones are unbalanced</a:t>
            </a:r>
          </a:p>
          <a:p>
            <a:pPr marL="457200">
              <a:lnSpc>
                <a:spcPct val="110000"/>
              </a:lnSpc>
              <a:spcBef>
                <a:spcPts val="200"/>
              </a:spcBef>
              <a:buSzPct val="100000"/>
              <a:buFont typeface="Georgia" panose="02040502050405020303" pitchFamily="18" charset="0"/>
              <a:buChar char="●"/>
            </a:pPr>
            <a:r>
              <a:rPr lang="en-US" sz="1200" dirty="0"/>
              <a:t>Need to make sure one is drinking fluids to compensate for the fluid the body will flush</a:t>
            </a:r>
          </a:p>
          <a:p>
            <a:pPr marL="457200">
              <a:lnSpc>
                <a:spcPct val="110000"/>
              </a:lnSpc>
              <a:spcBef>
                <a:spcPts val="200"/>
              </a:spcBef>
              <a:buSzPct val="100000"/>
              <a:buFont typeface="Georgia" panose="02040502050405020303" pitchFamily="18" charset="0"/>
              <a:buChar char="●"/>
            </a:pPr>
            <a:r>
              <a:rPr lang="en-US" sz="1200" dirty="0"/>
              <a:t>After delivery, it is important to sleep at least 5-6 hours a day to be able to function</a:t>
            </a:r>
          </a:p>
          <a:p>
            <a:pPr marL="457200">
              <a:lnSpc>
                <a:spcPct val="110000"/>
              </a:lnSpc>
              <a:spcBef>
                <a:spcPts val="200"/>
              </a:spcBef>
              <a:buSzPct val="100000"/>
              <a:buFont typeface="Georgia" panose="02040502050405020303" pitchFamily="18" charset="0"/>
              <a:buChar char="●"/>
            </a:pPr>
            <a:r>
              <a:rPr lang="en-US" sz="1200" dirty="0"/>
              <a:t>Ask providers to do a full Thyroid panel to rule out any physical factors contributing to the symptoms</a:t>
            </a:r>
          </a:p>
        </p:txBody>
      </p:sp>
    </p:spTree>
    <p:extLst>
      <p:ext uri="{BB962C8B-B14F-4D97-AF65-F5344CB8AC3E}">
        <p14:creationId xmlns:p14="http://schemas.microsoft.com/office/powerpoint/2010/main" val="153716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4000" dirty="0"/>
              <a:t>During Postpartum </a:t>
            </a:r>
          </a:p>
        </p:txBody>
      </p:sp>
      <p:sp>
        <p:nvSpPr>
          <p:cNvPr id="4" name="Text Placeholder 3"/>
          <p:cNvSpPr>
            <a:spLocks noGrp="1"/>
          </p:cNvSpPr>
          <p:nvPr>
            <p:ph type="body" sz="half" idx="2"/>
          </p:nvPr>
        </p:nvSpPr>
        <p:spPr/>
        <p:txBody>
          <a:bodyPr/>
          <a:lstStyle/>
          <a:p>
            <a:endParaRPr lang="en-US"/>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4144" r="4144"/>
          <a:stretch>
            <a:fillRect/>
          </a:stretch>
        </p:blipFill>
        <p:spPr/>
      </p:pic>
    </p:spTree>
    <p:extLst>
      <p:ext uri="{BB962C8B-B14F-4D97-AF65-F5344CB8AC3E}">
        <p14:creationId xmlns:p14="http://schemas.microsoft.com/office/powerpoint/2010/main" val="3802514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52400" y="152400"/>
            <a:ext cx="8763000" cy="6248400"/>
          </a:xfrm>
        </p:spPr>
        <p:txBody>
          <a:bodyPr>
            <a:noAutofit/>
          </a:bodyPr>
          <a:lstStyle/>
          <a:p>
            <a:pPr marL="0" indent="0">
              <a:buNone/>
            </a:pPr>
            <a:r>
              <a:rPr lang="en-US" sz="1000" b="1" dirty="0"/>
              <a:t>Discussion questions: </a:t>
            </a:r>
            <a:r>
              <a:rPr lang="en-US" sz="1000" dirty="0"/>
              <a:t>What is the postpartum period?</a:t>
            </a:r>
          </a:p>
          <a:p>
            <a:pPr marL="0" indent="0">
              <a:buNone/>
            </a:pPr>
            <a:r>
              <a:rPr lang="en-US" sz="1000" b="1" dirty="0"/>
              <a:t>Presenter:  </a:t>
            </a:r>
          </a:p>
          <a:p>
            <a:pPr marL="457200">
              <a:buFont typeface="Georgia" panose="02040502050405020303" pitchFamily="18" charset="0"/>
              <a:buChar char="●"/>
            </a:pPr>
            <a:r>
              <a:rPr lang="en-US" sz="1000" dirty="0"/>
              <a:t>P</a:t>
            </a:r>
            <a:r>
              <a:rPr lang="en-US" sz="1000" dirty="0">
                <a:solidFill>
                  <a:schemeClr val="tx1"/>
                </a:solidFill>
              </a:rPr>
              <a:t>ostpartum period primarily includes the first six weeks after delivery, when varying degrees of changes in body and moods occur. </a:t>
            </a:r>
          </a:p>
          <a:p>
            <a:pPr marL="457200">
              <a:buFont typeface="Georgia" panose="02040502050405020303" pitchFamily="18" charset="0"/>
              <a:buChar char="●"/>
            </a:pPr>
            <a:r>
              <a:rPr lang="en-US" sz="1000" dirty="0">
                <a:solidFill>
                  <a:schemeClr val="tx1"/>
                </a:solidFill>
              </a:rPr>
              <a:t>Motherhood is an exciting time in a woman’s life. However</a:t>
            </a:r>
            <a:r>
              <a:rPr lang="en-US" sz="1000" dirty="0"/>
              <a:t>,</a:t>
            </a:r>
            <a:r>
              <a:rPr lang="en-US" sz="1000" dirty="0">
                <a:solidFill>
                  <a:schemeClr val="tx1"/>
                </a:solidFill>
              </a:rPr>
              <a:t> it is important to assess if one is feeling a wide range of emotions due to Baby Blues, postpartum depression </a:t>
            </a:r>
            <a:r>
              <a:rPr lang="en-US" sz="1000" dirty="0"/>
              <a:t>or anxiety.</a:t>
            </a:r>
          </a:p>
          <a:p>
            <a:pPr marL="457200">
              <a:buFont typeface="Georgia" panose="02040502050405020303" pitchFamily="18" charset="0"/>
              <a:buChar char="●"/>
            </a:pPr>
            <a:r>
              <a:rPr lang="en-US" sz="1000" dirty="0"/>
              <a:t>Maternal depression and anxiety are non-discriminating, and can affect women across all economic, educational, and cultural backgrounds</a:t>
            </a:r>
            <a:endParaRPr lang="en-US" sz="1000" dirty="0">
              <a:solidFill>
                <a:schemeClr val="tx1"/>
              </a:solidFill>
            </a:endParaRPr>
          </a:p>
          <a:p>
            <a:pPr marL="0" indent="0">
              <a:buNone/>
            </a:pPr>
            <a:r>
              <a:rPr lang="en-US" sz="1000" b="1" dirty="0">
                <a:solidFill>
                  <a:schemeClr val="tx1"/>
                </a:solidFill>
              </a:rPr>
              <a:t>Presenter:   </a:t>
            </a:r>
          </a:p>
          <a:p>
            <a:pPr marL="182880" indent="0">
              <a:buNone/>
            </a:pPr>
            <a:r>
              <a:rPr lang="en-US" sz="1000" dirty="0"/>
              <a:t>If a mother has a baby within 12 months, doing a check list of the possible symptoms are important. Symptoms can include:</a:t>
            </a:r>
          </a:p>
          <a:p>
            <a:pPr marL="457200">
              <a:buFont typeface="Georgia" panose="02040502050405020303" pitchFamily="18" charset="0"/>
              <a:buChar char="●"/>
            </a:pPr>
            <a:r>
              <a:rPr lang="en-US" sz="1000" dirty="0"/>
              <a:t>Feeling overwhelmed: Not being able to handle the role of a mother or father</a:t>
            </a:r>
          </a:p>
          <a:p>
            <a:pPr marL="457200">
              <a:buFont typeface="Georgia" panose="02040502050405020303" pitchFamily="18" charset="0"/>
              <a:buChar char="●"/>
            </a:pPr>
            <a:r>
              <a:rPr lang="en-US" sz="1000" dirty="0"/>
              <a:t>Intense anxiety:  Mind racing constantly, not being able to relax</a:t>
            </a:r>
          </a:p>
          <a:p>
            <a:pPr marL="457200">
              <a:buFont typeface="Georgia" panose="02040502050405020303" pitchFamily="18" charset="0"/>
              <a:buChar char="●"/>
            </a:pPr>
            <a:r>
              <a:rPr lang="en-US" sz="1000" dirty="0"/>
              <a:t>Frequent crying or weeping : Crying and not being able to </a:t>
            </a:r>
            <a:r>
              <a:rPr lang="en-US" sz="1000" dirty="0">
                <a:solidFill>
                  <a:schemeClr val="tx1"/>
                </a:solidFill>
              </a:rPr>
              <a:t>control it</a:t>
            </a:r>
          </a:p>
          <a:p>
            <a:pPr marL="457200">
              <a:buFont typeface="Georgia" panose="02040502050405020303" pitchFamily="18" charset="0"/>
              <a:buChar char="●"/>
            </a:pPr>
            <a:r>
              <a:rPr lang="en-US" sz="1000" dirty="0">
                <a:solidFill>
                  <a:schemeClr val="tx1"/>
                </a:solidFill>
              </a:rPr>
              <a:t>Irritability or anger:  </a:t>
            </a:r>
            <a:r>
              <a:rPr lang="en-US" sz="1000" dirty="0"/>
              <a:t>L</a:t>
            </a:r>
            <a:r>
              <a:rPr lang="en-US" sz="1000" dirty="0">
                <a:solidFill>
                  <a:schemeClr val="tx1"/>
                </a:solidFill>
              </a:rPr>
              <a:t>ack of tolerance in the present moment</a:t>
            </a:r>
          </a:p>
          <a:p>
            <a:pPr marL="457200">
              <a:buFont typeface="Georgia" panose="02040502050405020303" pitchFamily="18" charset="0"/>
              <a:buChar char="●"/>
            </a:pPr>
            <a:r>
              <a:rPr lang="en-US" sz="1000" dirty="0">
                <a:solidFill>
                  <a:schemeClr val="tx1"/>
                </a:solidFill>
              </a:rPr>
              <a:t>Pervasive sadness: </a:t>
            </a:r>
            <a:r>
              <a:rPr lang="en-US" sz="1000" dirty="0"/>
              <a:t>S</a:t>
            </a:r>
            <a:r>
              <a:rPr lang="en-US" sz="1000" dirty="0">
                <a:solidFill>
                  <a:schemeClr val="tx1"/>
                </a:solidFill>
              </a:rPr>
              <a:t>ad constantly but don’t know why</a:t>
            </a:r>
          </a:p>
          <a:p>
            <a:pPr marL="457200">
              <a:buFont typeface="Georgia" panose="02040502050405020303" pitchFamily="18" charset="0"/>
              <a:buChar char="●"/>
            </a:pPr>
            <a:r>
              <a:rPr lang="en-US" sz="1000" dirty="0">
                <a:solidFill>
                  <a:schemeClr val="tx1"/>
                </a:solidFill>
              </a:rPr>
              <a:t>Fatigue or low energy: Can’t sleep when the baby sleeps</a:t>
            </a:r>
          </a:p>
          <a:p>
            <a:pPr marL="457200">
              <a:buFont typeface="Georgia" panose="02040502050405020303" pitchFamily="18" charset="0"/>
              <a:buChar char="●"/>
            </a:pPr>
            <a:r>
              <a:rPr lang="en-US" sz="1000" dirty="0"/>
              <a:t>Feelings of worthlessness, hopelessness, or guilt: Feeling baby and family are better off with someone else</a:t>
            </a:r>
          </a:p>
          <a:p>
            <a:pPr marL="457200">
              <a:buFont typeface="Georgia" panose="02040502050405020303" pitchFamily="18" charset="0"/>
              <a:buChar char="●"/>
            </a:pPr>
            <a:r>
              <a:rPr lang="en-US" sz="1000" dirty="0"/>
              <a:t>Changes in sleeping or eating habits: Having trouble sleeping</a:t>
            </a:r>
            <a:r>
              <a:rPr lang="en-US" sz="1000" dirty="0">
                <a:solidFill>
                  <a:schemeClr val="tx1"/>
                </a:solidFill>
              </a:rPr>
              <a:t>, tired but not be able to sleep. </a:t>
            </a:r>
          </a:p>
          <a:p>
            <a:pPr marL="457200">
              <a:buFont typeface="Georgia" panose="02040502050405020303" pitchFamily="18" charset="0"/>
              <a:buChar char="●"/>
            </a:pPr>
            <a:r>
              <a:rPr lang="en-US" sz="1000" dirty="0"/>
              <a:t>Lack of concentration or forgetfulness (fogginess or placenta brain): Can’t concentrate, and can’t remember what you are supposed to do next</a:t>
            </a:r>
          </a:p>
          <a:p>
            <a:pPr marL="457200">
              <a:buFont typeface="Georgia" panose="02040502050405020303" pitchFamily="18" charset="0"/>
              <a:buChar char="●"/>
            </a:pPr>
            <a:r>
              <a:rPr lang="en-US" sz="1000" dirty="0"/>
              <a:t>Intense worries about the baby: Worried something is wrong or something bad is going to happen to baby</a:t>
            </a:r>
          </a:p>
          <a:p>
            <a:pPr marL="457200">
              <a:buFont typeface="Georgia" panose="02040502050405020303" pitchFamily="18" charset="0"/>
              <a:buChar char="●"/>
            </a:pPr>
            <a:r>
              <a:rPr lang="en-US" sz="1000" dirty="0"/>
              <a:t>A lack of interest in the new-born, or experiencing bonding attachment cognitive issues</a:t>
            </a:r>
          </a:p>
          <a:p>
            <a:pPr marL="457200">
              <a:buFont typeface="Georgia" panose="02040502050405020303" pitchFamily="18" charset="0"/>
              <a:buChar char="●"/>
            </a:pPr>
            <a:r>
              <a:rPr lang="en-US" sz="1000" dirty="0"/>
              <a:t>Physical symptoms such as headaches, chest pains, and/or hyperventilation</a:t>
            </a:r>
          </a:p>
          <a:p>
            <a:pPr marL="457200">
              <a:buFont typeface="Georgia" panose="02040502050405020303" pitchFamily="18" charset="0"/>
              <a:buChar char="●"/>
            </a:pPr>
            <a:r>
              <a:rPr lang="en-US" sz="1000" dirty="0"/>
              <a:t>Babies can experience insecure attachment with their mothers, are anxious and less responsive, and develop behavioral problems. Some may further internalize problems and become depressed. Boys can display more aggressive, violent, and hyperactive behavior.</a:t>
            </a:r>
          </a:p>
          <a:p>
            <a:pPr marL="0" indent="0">
              <a:buNone/>
            </a:pPr>
            <a:r>
              <a:rPr lang="en-US" sz="1000" b="1" dirty="0"/>
              <a:t>Mental and Physical Risks:</a:t>
            </a:r>
          </a:p>
          <a:p>
            <a:pPr marL="457200">
              <a:buFont typeface="Georgia" panose="02040502050405020303" pitchFamily="18" charset="0"/>
              <a:buChar char="●"/>
            </a:pPr>
            <a:r>
              <a:rPr lang="en-US" sz="1000" dirty="0"/>
              <a:t>Pre-term birth, low birth-weight babies</a:t>
            </a:r>
          </a:p>
          <a:p>
            <a:pPr marL="457200">
              <a:buFont typeface="Georgia" panose="02040502050405020303" pitchFamily="18" charset="0"/>
              <a:buChar char="●"/>
            </a:pPr>
            <a:r>
              <a:rPr lang="en-US" sz="1000" dirty="0"/>
              <a:t>Increased risk of Pre-eclampsia</a:t>
            </a:r>
          </a:p>
          <a:p>
            <a:pPr marL="457200">
              <a:buFont typeface="Georgia" panose="02040502050405020303" pitchFamily="18" charset="0"/>
              <a:buChar char="●"/>
            </a:pPr>
            <a:r>
              <a:rPr lang="en-US" sz="1000" dirty="0"/>
              <a:t>Increased risk of infant neglect and poor mother-infant bonding which can lead to behavioral and cognitive issues in the baby during childhood and even into adulthood </a:t>
            </a:r>
          </a:p>
          <a:p>
            <a:pPr marL="0" lvl="1" indent="0">
              <a:buNone/>
            </a:pPr>
            <a:r>
              <a:rPr lang="en-US" sz="1000" b="1" dirty="0"/>
              <a:t>Postpartum Psychosis: This is a medical emergency! </a:t>
            </a:r>
          </a:p>
          <a:p>
            <a:pPr marL="182880" lvl="1" indent="0">
              <a:buNone/>
            </a:pPr>
            <a:r>
              <a:rPr lang="en-US" sz="1000" dirty="0"/>
              <a:t>This would require </a:t>
            </a:r>
            <a:r>
              <a:rPr lang="en-US" sz="1000" dirty="0">
                <a:solidFill>
                  <a:schemeClr val="tx1"/>
                </a:solidFill>
              </a:rPr>
              <a:t>immediate</a:t>
            </a:r>
            <a:r>
              <a:rPr lang="en-US" sz="1000" dirty="0"/>
              <a:t> hospitalization for the safety of mother and baby. Mother should not be left alone until appropriate support has been established.                              </a:t>
            </a:r>
          </a:p>
          <a:p>
            <a:pPr marL="457200">
              <a:buFont typeface="Georgia" panose="02040502050405020303" pitchFamily="18" charset="0"/>
              <a:buChar char="●"/>
            </a:pPr>
            <a:r>
              <a:rPr lang="en-US" sz="1000" dirty="0"/>
              <a:t>1 </a:t>
            </a:r>
            <a:r>
              <a:rPr lang="en-US" sz="1000" dirty="0">
                <a:solidFill>
                  <a:schemeClr val="tx1"/>
                </a:solidFill>
              </a:rPr>
              <a:t>to 3% of women after delivery </a:t>
            </a:r>
            <a:r>
              <a:rPr lang="en-US" sz="1000" dirty="0"/>
              <a:t>will develop postpartum psychosis</a:t>
            </a:r>
          </a:p>
          <a:p>
            <a:pPr marL="457200">
              <a:buFont typeface="Georgia" panose="02040502050405020303" pitchFamily="18" charset="0"/>
              <a:buChar char="●"/>
            </a:pPr>
            <a:r>
              <a:rPr lang="en-US" sz="1000" dirty="0"/>
              <a:t>Hallucinations: Auditory, thoughts, visions or voices</a:t>
            </a:r>
          </a:p>
          <a:p>
            <a:pPr marL="457200">
              <a:buFont typeface="Georgia" panose="02040502050405020303" pitchFamily="18" charset="0"/>
              <a:buChar char="●"/>
            </a:pPr>
            <a:r>
              <a:rPr lang="en-US" sz="1000" dirty="0"/>
              <a:t>Delusions: False perception of the environment around you</a:t>
            </a:r>
          </a:p>
          <a:p>
            <a:pPr marL="457200">
              <a:buFont typeface="Georgia" panose="02040502050405020303" pitchFamily="18" charset="0"/>
              <a:buChar char="●"/>
            </a:pPr>
            <a:r>
              <a:rPr lang="en-US" sz="1000" dirty="0"/>
              <a:t>Suicidal ideation, and/or thoughts of harming self or the baby </a:t>
            </a:r>
          </a:p>
        </p:txBody>
      </p:sp>
    </p:spTree>
    <p:extLst>
      <p:ext uri="{BB962C8B-B14F-4D97-AF65-F5344CB8AC3E}">
        <p14:creationId xmlns:p14="http://schemas.microsoft.com/office/powerpoint/2010/main" val="4112357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How can we guide our parents?</a:t>
            </a:r>
          </a:p>
        </p:txBody>
      </p:sp>
      <p:sp>
        <p:nvSpPr>
          <p:cNvPr id="4" name="Text Placeholder 3"/>
          <p:cNvSpPr>
            <a:spLocks noGrp="1"/>
          </p:cNvSpPr>
          <p:nvPr>
            <p:ph type="body" sz="half" idx="2"/>
          </p:nvPr>
        </p:nvSpPr>
        <p:spPr/>
        <p:txBody>
          <a:bodyPr/>
          <a:lstStyle/>
          <a:p>
            <a:endParaRPr lang="en-US" dirty="0"/>
          </a:p>
        </p:txBody>
      </p:sp>
      <p:sp>
        <p:nvSpPr>
          <p:cNvPr id="5" name="Picture Placeholder 4">
            <a:extLst>
              <a:ext uri="{FF2B5EF4-FFF2-40B4-BE49-F238E27FC236}">
                <a16:creationId xmlns:a16="http://schemas.microsoft.com/office/drawing/2014/main" id="{69392C0C-35BD-46F7-A0C3-BCD2C33FF687}"/>
              </a:ext>
            </a:extLst>
          </p:cNvPr>
          <p:cNvSpPr>
            <a:spLocks noGrp="1"/>
          </p:cNvSpPr>
          <p:nvPr>
            <p:ph type="pic" idx="1"/>
          </p:nvPr>
        </p:nvSpPr>
        <p:spPr/>
      </p:sp>
      <p:pic>
        <p:nvPicPr>
          <p:cNvPr id="3076" name="Picture 4" descr="Man and Woman Carrying Babies While Sitting on Chair">
            <a:extLst>
              <a:ext uri="{FF2B5EF4-FFF2-40B4-BE49-F238E27FC236}">
                <a16:creationId xmlns:a16="http://schemas.microsoft.com/office/drawing/2014/main" id="{81FAED82-EDB7-4D65-A8C0-D34DFA9756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4475" y="685800"/>
            <a:ext cx="6035040"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85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827BB-AC8E-4DF6-903E-2321EAF8B4FA}"/>
              </a:ext>
            </a:extLst>
          </p:cNvPr>
          <p:cNvSpPr>
            <a:spLocks noGrp="1"/>
          </p:cNvSpPr>
          <p:nvPr>
            <p:ph type="title"/>
          </p:nvPr>
        </p:nvSpPr>
        <p:spPr/>
        <p:txBody>
          <a:bodyPr/>
          <a:lstStyle/>
          <a:p>
            <a:r>
              <a:rPr lang="en-US" sz="3200" dirty="0"/>
              <a:t>How to Guide Our Parents</a:t>
            </a:r>
            <a:endParaRPr lang="en-US" dirty="0"/>
          </a:p>
        </p:txBody>
      </p:sp>
      <p:sp>
        <p:nvSpPr>
          <p:cNvPr id="3" name="Content Placeholder 1">
            <a:extLst>
              <a:ext uri="{FF2B5EF4-FFF2-40B4-BE49-F238E27FC236}">
                <a16:creationId xmlns:a16="http://schemas.microsoft.com/office/drawing/2014/main" id="{7A6695DE-5377-493A-ADCB-C9C06DE40988}"/>
              </a:ext>
            </a:extLst>
          </p:cNvPr>
          <p:cNvSpPr txBox="1">
            <a:spLocks/>
          </p:cNvSpPr>
          <p:nvPr/>
        </p:nvSpPr>
        <p:spPr>
          <a:xfrm>
            <a:off x="304800" y="1219200"/>
            <a:ext cx="8610600" cy="5029200"/>
          </a:xfrm>
          <a:prstGeom prst="rect">
            <a:avLst/>
          </a:prstGeom>
        </p:spPr>
        <p:txBody>
          <a:bodyPr>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nSpc>
                <a:spcPct val="170000"/>
              </a:lnSpc>
              <a:buClr>
                <a:srgbClr val="873624"/>
              </a:buClr>
              <a:buFont typeface="Wingdings 2"/>
              <a:buNone/>
            </a:pPr>
            <a:r>
              <a:rPr lang="en-US" sz="1200" b="1">
                <a:solidFill>
                  <a:prstClr val="black">
                    <a:lumMod val="85000"/>
                    <a:lumOff val="15000"/>
                  </a:prstClr>
                </a:solidFill>
              </a:rPr>
              <a:t>Discussion Questions:</a:t>
            </a:r>
          </a:p>
          <a:p>
            <a:pPr marL="457200">
              <a:lnSpc>
                <a:spcPct val="120000"/>
              </a:lnSpc>
              <a:spcBef>
                <a:spcPts val="0"/>
              </a:spcBef>
              <a:buSzPct val="100000"/>
              <a:buFont typeface="Georgia" panose="02040502050405020303" pitchFamily="18" charset="0"/>
              <a:buChar char="●"/>
            </a:pPr>
            <a:r>
              <a:rPr lang="en-US" sz="1100">
                <a:solidFill>
                  <a:prstClr val="black">
                    <a:lumMod val="85000"/>
                    <a:lumOff val="15000"/>
                  </a:prstClr>
                </a:solidFill>
              </a:rPr>
              <a:t>How can we assess? </a:t>
            </a:r>
          </a:p>
          <a:p>
            <a:pPr marL="0" indent="0">
              <a:lnSpc>
                <a:spcPct val="170000"/>
              </a:lnSpc>
              <a:buClr>
                <a:srgbClr val="873624"/>
              </a:buClr>
              <a:buFont typeface="Wingdings 2"/>
              <a:buNone/>
            </a:pPr>
            <a:r>
              <a:rPr lang="en-US" sz="1200" b="1">
                <a:solidFill>
                  <a:prstClr val="black">
                    <a:lumMod val="85000"/>
                    <a:lumOff val="15000"/>
                  </a:prstClr>
                </a:solidFill>
              </a:rPr>
              <a:t>Presenter: </a:t>
            </a:r>
            <a:endParaRPr lang="en-US" sz="1200"/>
          </a:p>
          <a:p>
            <a:pPr marL="182880" indent="0">
              <a:lnSpc>
                <a:spcPct val="120000"/>
              </a:lnSpc>
              <a:spcBef>
                <a:spcPts val="0"/>
              </a:spcBef>
              <a:buSzPct val="100000"/>
              <a:buFont typeface="Wingdings 2"/>
              <a:buNone/>
            </a:pPr>
            <a:r>
              <a:rPr lang="en-US" sz="1100"/>
              <a:t>Perinatal depression and anxiety can manifest in isolation, anger, irritability, non-engaging with the family unit. Maternal and paternal guidance is very important for the recovery of mother, father and the development of child. Here are some basic questions we can ask ourselves of how we are feeling:</a:t>
            </a:r>
          </a:p>
          <a:p>
            <a:pPr marL="457200">
              <a:lnSpc>
                <a:spcPct val="120000"/>
              </a:lnSpc>
              <a:spcBef>
                <a:spcPts val="0"/>
              </a:spcBef>
              <a:buSzPct val="100000"/>
              <a:buFont typeface="Georgia" panose="02040502050405020303" pitchFamily="18" charset="0"/>
              <a:buChar char="●"/>
            </a:pPr>
            <a:r>
              <a:rPr lang="en-US" sz="1100"/>
              <a:t>Have trouble sleeping?</a:t>
            </a:r>
          </a:p>
          <a:p>
            <a:pPr marL="457200">
              <a:lnSpc>
                <a:spcPct val="120000"/>
              </a:lnSpc>
              <a:spcBef>
                <a:spcPts val="0"/>
              </a:spcBef>
              <a:buSzPct val="100000"/>
              <a:buFont typeface="Georgia" panose="02040502050405020303" pitchFamily="18" charset="0"/>
              <a:buChar char="●"/>
            </a:pPr>
            <a:r>
              <a:rPr lang="en-US" sz="1100"/>
              <a:t>Are you exhausted most of the time?</a:t>
            </a:r>
          </a:p>
          <a:p>
            <a:pPr marL="457200">
              <a:lnSpc>
                <a:spcPct val="120000"/>
              </a:lnSpc>
              <a:spcBef>
                <a:spcPts val="0"/>
              </a:spcBef>
              <a:buSzPct val="100000"/>
              <a:buFont typeface="Georgia" panose="02040502050405020303" pitchFamily="18" charset="0"/>
              <a:buChar char="●"/>
            </a:pPr>
            <a:r>
              <a:rPr lang="en-US" sz="1100"/>
              <a:t>A noticeable decrease in your appetite?</a:t>
            </a:r>
          </a:p>
          <a:p>
            <a:pPr marL="457200">
              <a:lnSpc>
                <a:spcPct val="120000"/>
              </a:lnSpc>
              <a:spcBef>
                <a:spcPts val="0"/>
              </a:spcBef>
              <a:buSzPct val="100000"/>
              <a:buFont typeface="Georgia" panose="02040502050405020303" pitchFamily="18" charset="0"/>
              <a:buChar char="●"/>
            </a:pPr>
            <a:r>
              <a:rPr lang="en-US" sz="1100"/>
              <a:t>Worry about little things that never used to bother you?</a:t>
            </a:r>
          </a:p>
          <a:p>
            <a:pPr marL="457200">
              <a:lnSpc>
                <a:spcPct val="120000"/>
              </a:lnSpc>
              <a:spcBef>
                <a:spcPts val="0"/>
              </a:spcBef>
              <a:buSzPct val="100000"/>
              <a:buFont typeface="Georgia" panose="02040502050405020303" pitchFamily="18" charset="0"/>
              <a:buChar char="●"/>
            </a:pPr>
            <a:r>
              <a:rPr lang="en-US" sz="1100"/>
              <a:t>Wonder if you’ll ever have time to yourself again?</a:t>
            </a:r>
          </a:p>
          <a:p>
            <a:pPr marL="457200">
              <a:lnSpc>
                <a:spcPct val="120000"/>
              </a:lnSpc>
              <a:spcBef>
                <a:spcPts val="0"/>
              </a:spcBef>
              <a:buSzPct val="100000"/>
              <a:buFont typeface="Georgia" panose="02040502050405020303" pitchFamily="18" charset="0"/>
              <a:buChar char="●"/>
            </a:pPr>
            <a:r>
              <a:rPr lang="en-US" sz="1100"/>
              <a:t>Think your children would be better off without you?</a:t>
            </a:r>
          </a:p>
          <a:p>
            <a:pPr marL="457200">
              <a:lnSpc>
                <a:spcPct val="120000"/>
              </a:lnSpc>
              <a:spcBef>
                <a:spcPts val="0"/>
              </a:spcBef>
              <a:buSzPct val="100000"/>
              <a:buFont typeface="Georgia" panose="02040502050405020303" pitchFamily="18" charset="0"/>
              <a:buChar char="●"/>
            </a:pPr>
            <a:r>
              <a:rPr lang="en-US" sz="1100"/>
              <a:t>Worry that your partner will get tired of you feeling this way?</a:t>
            </a:r>
          </a:p>
          <a:p>
            <a:pPr marL="457200">
              <a:lnSpc>
                <a:spcPct val="120000"/>
              </a:lnSpc>
              <a:spcBef>
                <a:spcPts val="0"/>
              </a:spcBef>
              <a:buSzPct val="100000"/>
              <a:buFont typeface="Georgia" panose="02040502050405020303" pitchFamily="18" charset="0"/>
              <a:buChar char="●"/>
            </a:pPr>
            <a:r>
              <a:rPr lang="en-US" sz="1100"/>
              <a:t>Snap at your partner and children over everything?</a:t>
            </a:r>
          </a:p>
          <a:p>
            <a:pPr marL="457200">
              <a:lnSpc>
                <a:spcPct val="120000"/>
              </a:lnSpc>
              <a:spcBef>
                <a:spcPts val="0"/>
              </a:spcBef>
              <a:buSzPct val="100000"/>
              <a:buFont typeface="Georgia" panose="02040502050405020303" pitchFamily="18" charset="0"/>
              <a:buChar char="●"/>
            </a:pPr>
            <a:r>
              <a:rPr lang="en-US" sz="1100"/>
              <a:t>Think everyone else is a better mother than you are?</a:t>
            </a:r>
          </a:p>
          <a:p>
            <a:pPr marL="0" indent="0">
              <a:lnSpc>
                <a:spcPct val="170000"/>
              </a:lnSpc>
              <a:buFont typeface="Wingdings 2"/>
              <a:buNone/>
            </a:pPr>
            <a:r>
              <a:rPr lang="en-US" sz="1200" b="1"/>
              <a:t>Discussion Questions: </a:t>
            </a:r>
          </a:p>
          <a:p>
            <a:pPr marL="457200">
              <a:buSzPct val="100000"/>
            </a:pPr>
            <a:r>
              <a:rPr lang="en-US" sz="1200"/>
              <a:t>How can we support you (our parents)? </a:t>
            </a:r>
          </a:p>
          <a:p>
            <a:pPr marL="0" indent="0">
              <a:lnSpc>
                <a:spcPct val="150000"/>
              </a:lnSpc>
              <a:spcBef>
                <a:spcPts val="0"/>
              </a:spcBef>
              <a:buSzPct val="100000"/>
              <a:buFont typeface="Wingdings 2"/>
              <a:buNone/>
            </a:pPr>
            <a:r>
              <a:rPr lang="en-US" sz="1200" b="1">
                <a:solidFill>
                  <a:prstClr val="black">
                    <a:lumMod val="85000"/>
                    <a:lumOff val="15000"/>
                  </a:prstClr>
                </a:solidFill>
              </a:rPr>
              <a:t>Presenter: </a:t>
            </a:r>
            <a:endParaRPr lang="en-US" sz="1200"/>
          </a:p>
          <a:p>
            <a:pPr marL="457200">
              <a:lnSpc>
                <a:spcPct val="120000"/>
              </a:lnSpc>
              <a:spcBef>
                <a:spcPts val="0"/>
              </a:spcBef>
              <a:buSzPct val="100000"/>
              <a:buFont typeface="Georgia" panose="02040502050405020303" pitchFamily="18" charset="0"/>
              <a:buChar char="●"/>
            </a:pPr>
            <a:r>
              <a:rPr lang="en-US" sz="1100"/>
              <a:t>Communicate: if you notice any changes,</a:t>
            </a:r>
            <a:r>
              <a:rPr lang="en-US" sz="1100">
                <a:solidFill>
                  <a:srgbClr val="FF0000"/>
                </a:solidFill>
              </a:rPr>
              <a:t> </a:t>
            </a:r>
            <a:r>
              <a:rPr lang="en-US" sz="1100"/>
              <a:t>address them, identify their needs, and encourage them. You are there to support them.</a:t>
            </a:r>
          </a:p>
          <a:p>
            <a:pPr marL="457200">
              <a:lnSpc>
                <a:spcPct val="120000"/>
              </a:lnSpc>
              <a:spcBef>
                <a:spcPts val="0"/>
              </a:spcBef>
              <a:buSzPct val="100000"/>
              <a:buFont typeface="Georgia" panose="02040502050405020303" pitchFamily="18" charset="0"/>
              <a:buChar char="●"/>
            </a:pPr>
            <a:r>
              <a:rPr lang="en-US" sz="1100"/>
              <a:t>Stay in touch: You may not live in the same home, but remind them you are there for them and they can count on you.</a:t>
            </a:r>
          </a:p>
          <a:p>
            <a:pPr marL="457200">
              <a:lnSpc>
                <a:spcPct val="120000"/>
              </a:lnSpc>
              <a:spcBef>
                <a:spcPts val="0"/>
              </a:spcBef>
              <a:buSzPct val="100000"/>
              <a:buFont typeface="Georgia" panose="02040502050405020303" pitchFamily="18" charset="0"/>
              <a:buChar char="●"/>
            </a:pPr>
            <a:r>
              <a:rPr lang="en-US" sz="1100"/>
              <a:t>Offer help: clean the house, prepare a meal, take to office visits, and take care of baby or children for faster recovery.</a:t>
            </a:r>
          </a:p>
          <a:p>
            <a:pPr marL="457200">
              <a:lnSpc>
                <a:spcPct val="120000"/>
              </a:lnSpc>
              <a:spcBef>
                <a:spcPts val="0"/>
              </a:spcBef>
              <a:buSzPct val="100000"/>
              <a:buFont typeface="Georgia" panose="02040502050405020303" pitchFamily="18" charset="0"/>
              <a:buChar char="●"/>
            </a:pPr>
            <a:r>
              <a:rPr lang="en-US" sz="1100"/>
              <a:t>Support decisions and do not overwhelm her </a:t>
            </a:r>
          </a:p>
          <a:p>
            <a:pPr marL="457200">
              <a:lnSpc>
                <a:spcPct val="120000"/>
              </a:lnSpc>
              <a:spcBef>
                <a:spcPts val="0"/>
              </a:spcBef>
              <a:buSzPct val="100000"/>
              <a:buFont typeface="Georgia" panose="02040502050405020303" pitchFamily="18" charset="0"/>
              <a:buChar char="●"/>
            </a:pPr>
            <a:r>
              <a:rPr lang="en-US" sz="1100"/>
              <a:t>Take Action!</a:t>
            </a:r>
            <a:endParaRPr lang="en-US" sz="1100" dirty="0"/>
          </a:p>
        </p:txBody>
      </p:sp>
    </p:spTree>
    <p:extLst>
      <p:ext uri="{BB962C8B-B14F-4D97-AF65-F5344CB8AC3E}">
        <p14:creationId xmlns:p14="http://schemas.microsoft.com/office/powerpoint/2010/main" val="1874353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4000" b="1" dirty="0"/>
              <a:t>Barriers</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805" b="1805"/>
          <a:stretch>
            <a:fillRect/>
          </a:stretch>
        </p:blipFill>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537995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10A4A-DD1B-4A71-954D-7F60D7098AF4}"/>
              </a:ext>
            </a:extLst>
          </p:cNvPr>
          <p:cNvSpPr>
            <a:spLocks noGrp="1"/>
          </p:cNvSpPr>
          <p:nvPr>
            <p:ph type="title"/>
          </p:nvPr>
        </p:nvSpPr>
        <p:spPr/>
        <p:txBody>
          <a:bodyPr/>
          <a:lstStyle/>
          <a:p>
            <a:r>
              <a:rPr lang="en-US" dirty="0"/>
              <a:t>Barriers</a:t>
            </a:r>
          </a:p>
        </p:txBody>
      </p:sp>
      <p:sp>
        <p:nvSpPr>
          <p:cNvPr id="3" name="Content Placeholder 1">
            <a:extLst>
              <a:ext uri="{FF2B5EF4-FFF2-40B4-BE49-F238E27FC236}">
                <a16:creationId xmlns:a16="http://schemas.microsoft.com/office/drawing/2014/main" id="{42170C5A-5884-4754-AC5C-352CE775504F}"/>
              </a:ext>
            </a:extLst>
          </p:cNvPr>
          <p:cNvSpPr txBox="1">
            <a:spLocks/>
          </p:cNvSpPr>
          <p:nvPr/>
        </p:nvSpPr>
        <p:spPr>
          <a:xfrm>
            <a:off x="457200" y="1524000"/>
            <a:ext cx="8229600" cy="4724400"/>
          </a:xfrm>
          <a:prstGeom prst="rect">
            <a:avLst/>
          </a:prstGeom>
        </p:spPr>
        <p:txBody>
          <a:bodyPr>
            <a:normAutofit fontScale="925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Font typeface="Wingdings 2"/>
              <a:buNone/>
            </a:pPr>
            <a:r>
              <a:rPr lang="en-US" sz="1700" b="1" dirty="0"/>
              <a:t>Presenter: </a:t>
            </a:r>
          </a:p>
          <a:p>
            <a:pPr marL="0" indent="0">
              <a:lnSpc>
                <a:spcPts val="2100"/>
              </a:lnSpc>
              <a:spcBef>
                <a:spcPts val="0"/>
              </a:spcBef>
              <a:buFont typeface="Wingdings 2"/>
              <a:buNone/>
            </a:pPr>
            <a:r>
              <a:rPr lang="en-US" sz="1400" dirty="0"/>
              <a:t>During the  perinatal and postpartum period, depression and anxiety can have a negative impact on both the individual and the entire family unit. </a:t>
            </a:r>
          </a:p>
          <a:p>
            <a:pPr marL="0" indent="0">
              <a:lnSpc>
                <a:spcPts val="2100"/>
              </a:lnSpc>
              <a:spcBef>
                <a:spcPts val="0"/>
              </a:spcBef>
              <a:buFont typeface="Wingdings 2"/>
              <a:buNone/>
            </a:pPr>
            <a:r>
              <a:rPr lang="en-US" sz="1400" dirty="0"/>
              <a:t> Fathers should not be excluded since they can also face depression and anxiety during this period. Asking fathers how they feel and how they can be supported can alleviate any uncertainties they may be dealing with.</a:t>
            </a:r>
          </a:p>
          <a:p>
            <a:pPr marL="457200">
              <a:lnSpc>
                <a:spcPts val="2100"/>
              </a:lnSpc>
              <a:spcBef>
                <a:spcPts val="0"/>
              </a:spcBef>
              <a:buFont typeface="Georgia" panose="02040502050405020303" pitchFamily="18" charset="0"/>
              <a:buChar char="●"/>
            </a:pPr>
            <a:r>
              <a:rPr lang="en-US" sz="1400" dirty="0"/>
              <a:t>Partner relation issues can arise and create doubts and questions to the existing relationship, marriage and family.</a:t>
            </a:r>
          </a:p>
          <a:p>
            <a:pPr marL="457200">
              <a:lnSpc>
                <a:spcPts val="2100"/>
              </a:lnSpc>
              <a:spcBef>
                <a:spcPts val="0"/>
              </a:spcBef>
              <a:buFont typeface="Georgia" panose="02040502050405020303" pitchFamily="18" charset="0"/>
              <a:buChar char="●"/>
            </a:pPr>
            <a:r>
              <a:rPr lang="en-US" sz="1400" dirty="0"/>
              <a:t>Lack of communication and understanding can hinder relationships and can create additional mental health complications.</a:t>
            </a:r>
          </a:p>
          <a:p>
            <a:pPr marL="457200">
              <a:lnSpc>
                <a:spcPts val="2100"/>
              </a:lnSpc>
              <a:spcBef>
                <a:spcPts val="0"/>
              </a:spcBef>
              <a:buFont typeface="Georgia" panose="02040502050405020303" pitchFamily="18" charset="0"/>
              <a:buChar char="●"/>
            </a:pPr>
            <a:r>
              <a:rPr lang="en-US" sz="1400" dirty="0"/>
              <a:t>Fear of letting medical provider know how you are feeling</a:t>
            </a:r>
          </a:p>
          <a:p>
            <a:pPr marL="457200">
              <a:lnSpc>
                <a:spcPts val="2100"/>
              </a:lnSpc>
              <a:spcBef>
                <a:spcPts val="0"/>
              </a:spcBef>
              <a:buFont typeface="Georgia" panose="02040502050405020303" pitchFamily="18" charset="0"/>
              <a:buChar char="●"/>
            </a:pPr>
            <a:r>
              <a:rPr lang="en-US" sz="1400" dirty="0"/>
              <a:t>Fear of being reported to Child Protective Services</a:t>
            </a:r>
          </a:p>
          <a:p>
            <a:pPr marL="457200">
              <a:lnSpc>
                <a:spcPts val="2100"/>
              </a:lnSpc>
              <a:spcBef>
                <a:spcPts val="0"/>
              </a:spcBef>
              <a:buFont typeface="Georgia" panose="02040502050405020303" pitchFamily="18" charset="0"/>
              <a:buChar char="●"/>
            </a:pPr>
            <a:r>
              <a:rPr lang="en-US" sz="1400" dirty="0"/>
              <a:t>Women and men can self-medicate with drugs and/or alcohol </a:t>
            </a:r>
          </a:p>
          <a:p>
            <a:pPr marL="457200">
              <a:lnSpc>
                <a:spcPts val="2100"/>
              </a:lnSpc>
              <a:spcBef>
                <a:spcPts val="0"/>
              </a:spcBef>
              <a:buFont typeface="Georgia" panose="02040502050405020303" pitchFamily="18" charset="0"/>
              <a:buChar char="●"/>
            </a:pPr>
            <a:r>
              <a:rPr lang="en-US" sz="1400" dirty="0"/>
              <a:t>Guilt or shame is usually accompanied while experiencing symptoms</a:t>
            </a:r>
          </a:p>
          <a:p>
            <a:pPr marL="457200">
              <a:lnSpc>
                <a:spcPts val="2100"/>
              </a:lnSpc>
              <a:spcBef>
                <a:spcPts val="0"/>
              </a:spcBef>
              <a:buFont typeface="Georgia" panose="02040502050405020303" pitchFamily="18" charset="0"/>
              <a:buChar char="●"/>
            </a:pPr>
            <a:r>
              <a:rPr lang="en-US" sz="1400" dirty="0"/>
              <a:t>Cultural Practices:</a:t>
            </a:r>
          </a:p>
          <a:p>
            <a:pPr lvl="2">
              <a:lnSpc>
                <a:spcPts val="2100"/>
              </a:lnSpc>
              <a:spcBef>
                <a:spcPts val="0"/>
              </a:spcBef>
              <a:buClr>
                <a:schemeClr val="accent1"/>
              </a:buClr>
              <a:buFont typeface="Georgia" panose="02040502050405020303" pitchFamily="18" charset="0"/>
              <a:buChar char="●"/>
            </a:pPr>
            <a:r>
              <a:rPr lang="en-US" sz="1400" dirty="0"/>
              <a:t>Cultural and spiritual barriers may not follow the cultural norms of  the western society  </a:t>
            </a:r>
          </a:p>
          <a:p>
            <a:pPr lvl="2">
              <a:lnSpc>
                <a:spcPts val="2100"/>
              </a:lnSpc>
              <a:spcBef>
                <a:spcPts val="0"/>
              </a:spcBef>
              <a:buClr>
                <a:schemeClr val="accent1"/>
              </a:buClr>
              <a:buFont typeface="Georgia" panose="02040502050405020303" pitchFamily="18" charset="0"/>
              <a:buChar char="●"/>
            </a:pPr>
            <a:r>
              <a:rPr lang="en-US" sz="1400" dirty="0"/>
              <a:t>Medical providers and/or professionals may not understand their perspective</a:t>
            </a:r>
          </a:p>
          <a:p>
            <a:pPr lvl="2">
              <a:lnSpc>
                <a:spcPts val="2100"/>
              </a:lnSpc>
              <a:spcBef>
                <a:spcPts val="0"/>
              </a:spcBef>
              <a:buClr>
                <a:schemeClr val="accent1"/>
              </a:buClr>
              <a:buFont typeface="Georgia" panose="02040502050405020303" pitchFamily="18" charset="0"/>
              <a:buChar char="●"/>
            </a:pPr>
            <a:r>
              <a:rPr lang="en-US" sz="1400" dirty="0"/>
              <a:t>Afraid of being judged or misunderstood</a:t>
            </a:r>
          </a:p>
          <a:p>
            <a:endParaRPr lang="en-US" dirty="0"/>
          </a:p>
          <a:p>
            <a:endParaRPr lang="en-US" dirty="0"/>
          </a:p>
          <a:p>
            <a:pPr marL="0" indent="0">
              <a:buFont typeface="Wingdings 2"/>
              <a:buNone/>
            </a:pPr>
            <a:endParaRPr lang="en-US" dirty="0"/>
          </a:p>
        </p:txBody>
      </p:sp>
    </p:spTree>
    <p:extLst>
      <p:ext uri="{BB962C8B-B14F-4D97-AF65-F5344CB8AC3E}">
        <p14:creationId xmlns:p14="http://schemas.microsoft.com/office/powerpoint/2010/main" val="2627186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1447800"/>
            <a:ext cx="3422483" cy="3184116"/>
          </a:xfrm>
        </p:spPr>
        <p:txBody>
          <a:bodyPr/>
          <a:lstStyle/>
          <a:p>
            <a:pPr algn="ctr"/>
            <a:r>
              <a:rPr lang="en-US" dirty="0"/>
              <a:t>How can we communicate with a medical provider or professional if you are experiencing maternal depression or anxiety?</a:t>
            </a:r>
          </a:p>
        </p:txBody>
      </p:sp>
      <p:sp>
        <p:nvSpPr>
          <p:cNvPr id="4" name="Text Placeholder 3"/>
          <p:cNvSpPr>
            <a:spLocks noGrp="1"/>
          </p:cNvSpPr>
          <p:nvPr>
            <p:ph type="body" idx="2"/>
          </p:nvPr>
        </p:nvSpPr>
        <p:spPr>
          <a:xfrm>
            <a:off x="152400" y="990600"/>
            <a:ext cx="8763000" cy="5638800"/>
          </a:xfrm>
        </p:spPr>
        <p:txBody>
          <a:bodyPr numCol="3">
            <a:noAutofit/>
          </a:bodyPr>
          <a:lstStyle/>
          <a:p>
            <a:pPr algn="ctr"/>
            <a:endParaRPr lang="en-US" sz="2000" b="1" dirty="0"/>
          </a:p>
          <a:p>
            <a:pPr algn="ctr"/>
            <a:endParaRPr lang="en-US" sz="2000" b="1" dirty="0"/>
          </a:p>
          <a:p>
            <a:pPr marL="342900" indent="-342900">
              <a:buClr>
                <a:schemeClr val="bg1"/>
              </a:buClr>
              <a:buSzPct val="100000"/>
              <a:buFont typeface="Wingdings" panose="05000000000000000000" pitchFamily="2" charset="2"/>
              <a:buChar char="q"/>
            </a:pPr>
            <a:endParaRPr lang="en-US" sz="2000" b="1" dirty="0"/>
          </a:p>
          <a:p>
            <a:pPr marL="342900" indent="-342900">
              <a:buClr>
                <a:schemeClr val="bg1"/>
              </a:buClr>
              <a:buSzPct val="100000"/>
              <a:buFont typeface="Wingdings" panose="05000000000000000000" pitchFamily="2" charset="2"/>
              <a:buChar char="q"/>
            </a:pPr>
            <a:r>
              <a:rPr lang="en-US" sz="2000" b="1" dirty="0"/>
              <a:t>Educate Yourself</a:t>
            </a:r>
          </a:p>
          <a:p>
            <a:pPr marL="342900" indent="-342900">
              <a:buClr>
                <a:schemeClr val="bg1"/>
              </a:buClr>
              <a:buSzPct val="100000"/>
              <a:buFont typeface="Wingdings" panose="05000000000000000000" pitchFamily="2" charset="2"/>
              <a:buChar char="q"/>
            </a:pPr>
            <a:r>
              <a:rPr lang="en-US" sz="2000" b="1" dirty="0"/>
              <a:t> Speak Up </a:t>
            </a:r>
          </a:p>
          <a:p>
            <a:pPr marL="342900" indent="-342900">
              <a:buClr>
                <a:schemeClr val="bg1"/>
              </a:buClr>
              <a:buSzPct val="100000"/>
              <a:buFont typeface="Wingdings" panose="05000000000000000000" pitchFamily="2" charset="2"/>
              <a:buChar char="q"/>
            </a:pPr>
            <a:r>
              <a:rPr lang="en-US" sz="2000" b="1" dirty="0"/>
              <a:t>Communicate</a:t>
            </a:r>
          </a:p>
          <a:p>
            <a:r>
              <a:rPr lang="en-US" sz="2000" b="1" dirty="0"/>
              <a:t>                </a:t>
            </a:r>
          </a:p>
        </p:txBody>
      </p:sp>
      <p:pic>
        <p:nvPicPr>
          <p:cNvPr id="7" name="Content Placeholder 6" descr="A person looking at the camera&#10;&#10;Description automatically generated">
            <a:extLst>
              <a:ext uri="{FF2B5EF4-FFF2-40B4-BE49-F238E27FC236}">
                <a16:creationId xmlns:a16="http://schemas.microsoft.com/office/drawing/2014/main" id="{E73AB4FA-35B8-4A7A-8140-A865F02ED618}"/>
              </a:ext>
            </a:extLst>
          </p:cNvPr>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124200" y="1295400"/>
            <a:ext cx="5638800" cy="3749802"/>
          </a:xfrm>
        </p:spPr>
      </p:pic>
    </p:spTree>
    <p:extLst>
      <p:ext uri="{BB962C8B-B14F-4D97-AF65-F5344CB8AC3E}">
        <p14:creationId xmlns:p14="http://schemas.microsoft.com/office/powerpoint/2010/main" val="4122709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D417-0090-4D03-B3E8-CDB0556EB6AC}"/>
              </a:ext>
            </a:extLst>
          </p:cNvPr>
          <p:cNvSpPr>
            <a:spLocks noGrp="1"/>
          </p:cNvSpPr>
          <p:nvPr>
            <p:ph type="title"/>
          </p:nvPr>
        </p:nvSpPr>
        <p:spPr/>
        <p:txBody>
          <a:bodyPr/>
          <a:lstStyle/>
          <a:p>
            <a:r>
              <a:rPr lang="en-US" sz="3200" dirty="0"/>
              <a:t>Communicate with Medical Providers</a:t>
            </a:r>
            <a:endParaRPr lang="en-US" dirty="0"/>
          </a:p>
        </p:txBody>
      </p:sp>
      <p:sp>
        <p:nvSpPr>
          <p:cNvPr id="3" name="Content Placeholder 1">
            <a:extLst>
              <a:ext uri="{FF2B5EF4-FFF2-40B4-BE49-F238E27FC236}">
                <a16:creationId xmlns:a16="http://schemas.microsoft.com/office/drawing/2014/main" id="{97834979-1D3A-446E-BB94-AB1DD4915D94}"/>
              </a:ext>
            </a:extLst>
          </p:cNvPr>
          <p:cNvSpPr txBox="1">
            <a:spLocks/>
          </p:cNvSpPr>
          <p:nvPr/>
        </p:nvSpPr>
        <p:spPr>
          <a:xfrm>
            <a:off x="381001" y="1295401"/>
            <a:ext cx="8305800" cy="5181600"/>
          </a:xfrm>
          <a:prstGeom prst="rect">
            <a:avLst/>
          </a:prstGeom>
        </p:spPr>
        <p:txBody>
          <a:bodyPr>
            <a:normAutofit fontScale="92500" lnSpcReduction="2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nSpc>
                <a:spcPct val="150000"/>
              </a:lnSpc>
              <a:buFont typeface="Wingdings 2"/>
              <a:buNone/>
            </a:pPr>
            <a:r>
              <a:rPr lang="en-US" sz="1400" b="1" dirty="0"/>
              <a:t>Presenter:</a:t>
            </a:r>
          </a:p>
          <a:p>
            <a:pPr marL="457200">
              <a:lnSpc>
                <a:spcPts val="1700"/>
              </a:lnSpc>
              <a:spcBef>
                <a:spcPts val="0"/>
              </a:spcBef>
              <a:buFont typeface="Georgia" panose="02040502050405020303" pitchFamily="18" charset="0"/>
              <a:buChar char="●"/>
            </a:pPr>
            <a:r>
              <a:rPr lang="en-US" sz="1200" dirty="0"/>
              <a:t>As members of the community, we have the opportunity to seek support when is needed. Advocating is important. Women need to communicate how they are feeling at the moment to receive adequate support from professionals. </a:t>
            </a:r>
          </a:p>
          <a:p>
            <a:pPr marL="0" indent="0">
              <a:lnSpc>
                <a:spcPct val="150000"/>
              </a:lnSpc>
              <a:buFont typeface="Wingdings 2"/>
              <a:buNone/>
            </a:pPr>
            <a:r>
              <a:rPr lang="en-US" sz="1400" b="1" dirty="0"/>
              <a:t>Discussion Questions:</a:t>
            </a:r>
          </a:p>
          <a:p>
            <a:pPr marL="457200">
              <a:lnSpc>
                <a:spcPct val="120000"/>
              </a:lnSpc>
              <a:spcBef>
                <a:spcPts val="0"/>
              </a:spcBef>
              <a:buSzPct val="100000"/>
              <a:buFont typeface="Georgia" panose="02040502050405020303" pitchFamily="18" charset="0"/>
              <a:buChar char="●"/>
            </a:pPr>
            <a:r>
              <a:rPr lang="en-US" sz="1200" dirty="0"/>
              <a:t>How can one communicate with a medical provider or professional if one may be experiencing depression or anxiety during pregnancy or after childbirth?</a:t>
            </a:r>
          </a:p>
          <a:p>
            <a:pPr marL="0" indent="0">
              <a:lnSpc>
                <a:spcPct val="150000"/>
              </a:lnSpc>
              <a:buFont typeface="Wingdings 2"/>
              <a:buNone/>
            </a:pPr>
            <a:r>
              <a:rPr lang="en-US" sz="1400" b="1" dirty="0"/>
              <a:t>Presenter:</a:t>
            </a:r>
          </a:p>
          <a:p>
            <a:pPr marL="457200">
              <a:lnSpc>
                <a:spcPts val="1500"/>
              </a:lnSpc>
              <a:spcBef>
                <a:spcPts val="0"/>
              </a:spcBef>
              <a:buFont typeface="Georgia" panose="02040502050405020303" pitchFamily="18" charset="0"/>
              <a:buChar char="●"/>
            </a:pPr>
            <a:r>
              <a:rPr lang="en-US" sz="1200" dirty="0"/>
              <a:t>Choose a provider you can be most comfortable with, such as an obstetrician, pediatrician, midwife or family doctor.</a:t>
            </a:r>
          </a:p>
          <a:p>
            <a:pPr marL="457200">
              <a:lnSpc>
                <a:spcPts val="1500"/>
              </a:lnSpc>
              <a:spcBef>
                <a:spcPts val="0"/>
              </a:spcBef>
              <a:buFont typeface="Georgia" panose="02040502050405020303" pitchFamily="18" charset="0"/>
              <a:buChar char="●"/>
            </a:pPr>
            <a:r>
              <a:rPr lang="en-US" sz="1200" dirty="0"/>
              <a:t>Most women tend to wait to tell their doctors how they are feeling. The longer you wait, the longer it will take to recover.</a:t>
            </a:r>
          </a:p>
          <a:p>
            <a:pPr marL="457200">
              <a:lnSpc>
                <a:spcPts val="1500"/>
              </a:lnSpc>
              <a:spcBef>
                <a:spcPts val="0"/>
              </a:spcBef>
              <a:buFont typeface="Georgia" panose="02040502050405020303" pitchFamily="18" charset="0"/>
              <a:buChar char="●"/>
            </a:pPr>
            <a:r>
              <a:rPr lang="en-US" sz="1200" dirty="0"/>
              <a:t>Get information about prenatal and postpartum depression. Bring a list of the symptoms you have been experiencing along with any questions or doubts you may have. </a:t>
            </a:r>
          </a:p>
          <a:p>
            <a:pPr marL="457200">
              <a:lnSpc>
                <a:spcPts val="1500"/>
              </a:lnSpc>
              <a:spcBef>
                <a:spcPts val="0"/>
              </a:spcBef>
              <a:buFont typeface="Georgia" panose="02040502050405020303" pitchFamily="18" charset="0"/>
              <a:buChar char="●"/>
            </a:pPr>
            <a:r>
              <a:rPr lang="en-US" sz="1200" dirty="0"/>
              <a:t>Make sure that your provider knows how you are feeling, even if you are having scary thoughts or symptoms that may frighten you.</a:t>
            </a:r>
          </a:p>
          <a:p>
            <a:pPr marL="457200">
              <a:lnSpc>
                <a:spcPts val="1500"/>
              </a:lnSpc>
              <a:spcBef>
                <a:spcPts val="0"/>
              </a:spcBef>
              <a:buFont typeface="Georgia" panose="02040502050405020303" pitchFamily="18" charset="0"/>
              <a:buChar char="●"/>
            </a:pPr>
            <a:r>
              <a:rPr lang="en-US" sz="1200" dirty="0"/>
              <a:t>Don’t let your fears hold you back from what you want to say. The more information you provide, the better support professionals will be able to provide you with. </a:t>
            </a:r>
          </a:p>
          <a:p>
            <a:pPr marL="457200">
              <a:lnSpc>
                <a:spcPts val="1500"/>
              </a:lnSpc>
              <a:spcBef>
                <a:spcPts val="0"/>
              </a:spcBef>
              <a:buFont typeface="Georgia" panose="02040502050405020303" pitchFamily="18" charset="0"/>
              <a:buChar char="●"/>
            </a:pPr>
            <a:r>
              <a:rPr lang="en-US" sz="1200" dirty="0"/>
              <a:t>A medical provider may recommend medication, be sure to ask: what is the medication for? What side effects may this medication have? Is it safe for my baby or breastfeeding?</a:t>
            </a:r>
          </a:p>
          <a:p>
            <a:pPr marL="457200">
              <a:lnSpc>
                <a:spcPts val="1500"/>
              </a:lnSpc>
              <a:spcBef>
                <a:spcPts val="0"/>
              </a:spcBef>
              <a:buFont typeface="Georgia" panose="02040502050405020303" pitchFamily="18" charset="0"/>
              <a:buChar char="●"/>
            </a:pPr>
            <a:r>
              <a:rPr lang="en-US" sz="1200" dirty="0"/>
              <a:t>Ask for referrals from either the medical provider or professional in order to address your needs.</a:t>
            </a:r>
          </a:p>
          <a:p>
            <a:pPr marL="457200">
              <a:lnSpc>
                <a:spcPts val="1500"/>
              </a:lnSpc>
              <a:spcBef>
                <a:spcPts val="0"/>
              </a:spcBef>
              <a:buFont typeface="Georgia" panose="02040502050405020303" pitchFamily="18" charset="0"/>
              <a:buChar char="●"/>
            </a:pPr>
            <a:r>
              <a:rPr lang="en-US" sz="1200" dirty="0"/>
              <a:t>If you feel you are not being understood, speak up, communicate and inform the medical provider or professional. </a:t>
            </a:r>
          </a:p>
          <a:p>
            <a:pPr marL="457200">
              <a:lnSpc>
                <a:spcPts val="1500"/>
              </a:lnSpc>
              <a:spcBef>
                <a:spcPts val="0"/>
              </a:spcBef>
              <a:buFont typeface="Georgia" panose="02040502050405020303" pitchFamily="18" charset="0"/>
              <a:buChar char="●"/>
            </a:pPr>
            <a:r>
              <a:rPr lang="en-US" sz="1200" dirty="0"/>
              <a:t>If you can’t do it alone, have your partner, family member and/or friend to accompany you for extra support.</a:t>
            </a:r>
          </a:p>
          <a:p>
            <a:pPr marL="457200">
              <a:lnSpc>
                <a:spcPts val="1500"/>
              </a:lnSpc>
              <a:spcBef>
                <a:spcPts val="0"/>
              </a:spcBef>
              <a:buFont typeface="Georgia" panose="02040502050405020303" pitchFamily="18" charset="0"/>
              <a:buChar char="●"/>
            </a:pPr>
            <a:r>
              <a:rPr lang="en-US" sz="1200" dirty="0"/>
              <a:t>Understand it can be hard at times, but if you do not speak up, recovery will take much longer.</a:t>
            </a:r>
          </a:p>
          <a:p>
            <a:pPr marL="457200">
              <a:lnSpc>
                <a:spcPts val="1500"/>
              </a:lnSpc>
              <a:spcBef>
                <a:spcPts val="0"/>
              </a:spcBef>
              <a:buFont typeface="Georgia" panose="02040502050405020303" pitchFamily="18" charset="0"/>
              <a:buChar char="●"/>
            </a:pPr>
            <a:r>
              <a:rPr lang="en-US" sz="1200" dirty="0"/>
              <a:t>By doing this, it can: </a:t>
            </a:r>
          </a:p>
          <a:p>
            <a:pPr marL="731520" lvl="2">
              <a:lnSpc>
                <a:spcPts val="1500"/>
              </a:lnSpc>
              <a:spcBef>
                <a:spcPts val="0"/>
              </a:spcBef>
              <a:buClr>
                <a:schemeClr val="accent1"/>
              </a:buClr>
              <a:buFont typeface="Georgia" panose="02040502050405020303" pitchFamily="18" charset="0"/>
              <a:buChar char="●"/>
            </a:pPr>
            <a:r>
              <a:rPr lang="en-US" sz="1050" dirty="0"/>
              <a:t>Decrease stigma</a:t>
            </a:r>
          </a:p>
          <a:p>
            <a:pPr marL="731520" lvl="2">
              <a:lnSpc>
                <a:spcPts val="1500"/>
              </a:lnSpc>
              <a:spcBef>
                <a:spcPts val="0"/>
              </a:spcBef>
              <a:buClr>
                <a:schemeClr val="accent1"/>
              </a:buClr>
              <a:buFont typeface="Georgia" panose="02040502050405020303" pitchFamily="18" charset="0"/>
              <a:buChar char="●"/>
            </a:pPr>
            <a:r>
              <a:rPr lang="en-US" sz="1050" dirty="0"/>
              <a:t>Promote physical and mental wellness</a:t>
            </a:r>
          </a:p>
          <a:p>
            <a:pPr marL="731520" lvl="2">
              <a:lnSpc>
                <a:spcPts val="1500"/>
              </a:lnSpc>
              <a:spcBef>
                <a:spcPts val="0"/>
              </a:spcBef>
              <a:buClr>
                <a:schemeClr val="accent1"/>
              </a:buClr>
              <a:buFont typeface="Georgia" panose="02040502050405020303" pitchFamily="18" charset="0"/>
              <a:buChar char="●"/>
            </a:pPr>
            <a:r>
              <a:rPr lang="en-US" sz="1050" dirty="0"/>
              <a:t>Educate medical and mental health providers</a:t>
            </a:r>
          </a:p>
        </p:txBody>
      </p:sp>
    </p:spTree>
    <p:extLst>
      <p:ext uri="{BB962C8B-B14F-4D97-AF65-F5344CB8AC3E}">
        <p14:creationId xmlns:p14="http://schemas.microsoft.com/office/powerpoint/2010/main" val="2815984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4000" dirty="0"/>
              <a:t>Social Support</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607" r="607"/>
          <a:stretch>
            <a:fillRect/>
          </a:stretch>
        </p:blipFill>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30617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62563-F86E-4E07-9BF7-547F0E650462}"/>
              </a:ext>
            </a:extLst>
          </p:cNvPr>
          <p:cNvSpPr>
            <a:spLocks noGrp="1"/>
          </p:cNvSpPr>
          <p:nvPr>
            <p:ph type="title"/>
          </p:nvPr>
        </p:nvSpPr>
        <p:spPr/>
        <p:txBody>
          <a:bodyPr/>
          <a:lstStyle/>
          <a:p>
            <a:r>
              <a:rPr lang="en-US" dirty="0">
                <a:solidFill>
                  <a:schemeClr val="tx1">
                    <a:lumMod val="65000"/>
                    <a:lumOff val="35000"/>
                  </a:schemeClr>
                </a:solidFill>
              </a:rPr>
              <a:t>Maternal Wellness</a:t>
            </a:r>
            <a:endParaRPr lang="en-US" dirty="0"/>
          </a:p>
        </p:txBody>
      </p:sp>
      <p:sp>
        <p:nvSpPr>
          <p:cNvPr id="3" name="Content Placeholder 2">
            <a:extLst>
              <a:ext uri="{FF2B5EF4-FFF2-40B4-BE49-F238E27FC236}">
                <a16:creationId xmlns:a16="http://schemas.microsoft.com/office/drawing/2014/main" id="{7CC48813-0AAE-444E-82FC-CDC9B185B6F9}"/>
              </a:ext>
            </a:extLst>
          </p:cNvPr>
          <p:cNvSpPr txBox="1">
            <a:spLocks/>
          </p:cNvSpPr>
          <p:nvPr/>
        </p:nvSpPr>
        <p:spPr>
          <a:xfrm>
            <a:off x="609600" y="1676400"/>
            <a:ext cx="5946648" cy="4572000"/>
          </a:xfrm>
          <a:prstGeom prst="rect">
            <a:avLst/>
          </a:prstGeom>
        </p:spPr>
        <p:txBody>
          <a:bodyP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Font typeface="Wingdings 2"/>
              <a:buNone/>
            </a:pPr>
            <a:r>
              <a:rPr lang="en-US" sz="2000" b="1" dirty="0">
                <a:solidFill>
                  <a:schemeClr val="tx1">
                    <a:lumMod val="75000"/>
                    <a:lumOff val="25000"/>
                  </a:schemeClr>
                </a:solidFill>
              </a:rPr>
              <a:t>Discussion Questions: </a:t>
            </a:r>
          </a:p>
          <a:p>
            <a:pPr marL="457200">
              <a:buSzPct val="100000"/>
            </a:pPr>
            <a:r>
              <a:rPr lang="en-US" sz="1600" dirty="0">
                <a:solidFill>
                  <a:schemeClr val="tx1">
                    <a:lumMod val="75000"/>
                    <a:lumOff val="25000"/>
                  </a:schemeClr>
                </a:solidFill>
              </a:rPr>
              <a:t>What should we know about Perinatal and Postpartum Depression and Anxiety Disorders?</a:t>
            </a:r>
          </a:p>
          <a:p>
            <a:pPr marL="0" indent="0">
              <a:buFont typeface="Wingdings 2"/>
              <a:buNone/>
            </a:pPr>
            <a:endParaRPr lang="en-US" b="1" dirty="0">
              <a:solidFill>
                <a:schemeClr val="tx1">
                  <a:lumMod val="75000"/>
                  <a:lumOff val="25000"/>
                </a:schemeClr>
              </a:solidFill>
            </a:endParaRPr>
          </a:p>
          <a:p>
            <a:pPr marL="0" indent="0">
              <a:buFont typeface="Wingdings 2"/>
              <a:buNone/>
            </a:pPr>
            <a:r>
              <a:rPr lang="en-US" sz="2000" b="1" dirty="0">
                <a:solidFill>
                  <a:schemeClr val="tx1">
                    <a:lumMod val="75000"/>
                    <a:lumOff val="25000"/>
                  </a:schemeClr>
                </a:solidFill>
              </a:rPr>
              <a:t>Presenter:</a:t>
            </a:r>
          </a:p>
          <a:p>
            <a:pPr marL="457200">
              <a:buSzPct val="100000"/>
            </a:pPr>
            <a:r>
              <a:rPr lang="en-US" sz="1600" dirty="0">
                <a:solidFill>
                  <a:schemeClr val="tx1">
                    <a:lumMod val="75000"/>
                    <a:lumOff val="25000"/>
                  </a:schemeClr>
                </a:solidFill>
              </a:rPr>
              <a:t>Motherhood for most women is a phase they most look forward to in their lives.</a:t>
            </a:r>
          </a:p>
          <a:p>
            <a:pPr marL="457200">
              <a:buSzPct val="100000"/>
            </a:pPr>
            <a:r>
              <a:rPr lang="en-US" sz="1600" dirty="0">
                <a:solidFill>
                  <a:schemeClr val="tx1">
                    <a:lumMod val="75000"/>
                    <a:lumOff val="25000"/>
                  </a:schemeClr>
                </a:solidFill>
              </a:rPr>
              <a:t>What does Motherhood really mean? What does it entail? What can it look like? </a:t>
            </a:r>
          </a:p>
          <a:p>
            <a:pPr marL="457200">
              <a:buSzPct val="100000"/>
            </a:pPr>
            <a:r>
              <a:rPr lang="en-US" sz="1600" dirty="0">
                <a:solidFill>
                  <a:schemeClr val="tx1">
                    <a:lumMod val="75000"/>
                    <a:lumOff val="25000"/>
                  </a:schemeClr>
                </a:solidFill>
              </a:rPr>
              <a:t>What is maternal depression and anxiety?</a:t>
            </a:r>
          </a:p>
          <a:p>
            <a:pPr marL="457200">
              <a:buSzPct val="100000"/>
            </a:pPr>
            <a:r>
              <a:rPr lang="en-US" sz="1600" dirty="0">
                <a:solidFill>
                  <a:schemeClr val="tx1">
                    <a:lumMod val="75000"/>
                    <a:lumOff val="25000"/>
                  </a:schemeClr>
                </a:solidFill>
              </a:rPr>
              <a:t>Can this also affect fathers? </a:t>
            </a:r>
          </a:p>
          <a:p>
            <a:pPr marL="457200">
              <a:buSzPct val="100000"/>
            </a:pPr>
            <a:r>
              <a:rPr lang="en-US" sz="1600" dirty="0">
                <a:solidFill>
                  <a:schemeClr val="tx1">
                    <a:lumMod val="75000"/>
                    <a:lumOff val="25000"/>
                  </a:schemeClr>
                </a:solidFill>
              </a:rPr>
              <a:t>How can we support our mothers and fathers?</a:t>
            </a:r>
            <a:endParaRPr lang="en-US" sz="2400" dirty="0"/>
          </a:p>
        </p:txBody>
      </p:sp>
    </p:spTree>
    <p:extLst>
      <p:ext uri="{BB962C8B-B14F-4D97-AF65-F5344CB8AC3E}">
        <p14:creationId xmlns:p14="http://schemas.microsoft.com/office/powerpoint/2010/main" val="2615349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57EEE-8C7E-454C-979C-7093778E4EA9}"/>
              </a:ext>
            </a:extLst>
          </p:cNvPr>
          <p:cNvSpPr>
            <a:spLocks noGrp="1"/>
          </p:cNvSpPr>
          <p:nvPr>
            <p:ph type="title"/>
          </p:nvPr>
        </p:nvSpPr>
        <p:spPr/>
        <p:txBody>
          <a:bodyPr/>
          <a:lstStyle/>
          <a:p>
            <a:r>
              <a:rPr lang="en-US" dirty="0"/>
              <a:t>Social Support</a:t>
            </a:r>
          </a:p>
        </p:txBody>
      </p:sp>
      <p:sp>
        <p:nvSpPr>
          <p:cNvPr id="3" name="Content Placeholder 1">
            <a:extLst>
              <a:ext uri="{FF2B5EF4-FFF2-40B4-BE49-F238E27FC236}">
                <a16:creationId xmlns:a16="http://schemas.microsoft.com/office/drawing/2014/main" id="{EDED0C9E-1854-4534-AEEB-F30BDFBCFA14}"/>
              </a:ext>
            </a:extLst>
          </p:cNvPr>
          <p:cNvSpPr txBox="1">
            <a:spLocks/>
          </p:cNvSpPr>
          <p:nvPr/>
        </p:nvSpPr>
        <p:spPr>
          <a:xfrm>
            <a:off x="470916" y="1371600"/>
            <a:ext cx="8196072" cy="5254752"/>
          </a:xfrm>
          <a:prstGeom prst="rect">
            <a:avLst/>
          </a:prstGeom>
        </p:spPr>
        <p:txBody>
          <a:bodyPr>
            <a:normAutofit fontScale="925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nSpc>
                <a:spcPct val="170000"/>
              </a:lnSpc>
              <a:buFont typeface="Wingdings 2"/>
              <a:buNone/>
            </a:pPr>
            <a:r>
              <a:rPr lang="en-US" sz="1600" b="1" dirty="0"/>
              <a:t>Discussion Questions:  </a:t>
            </a:r>
          </a:p>
          <a:p>
            <a:pPr marL="457200">
              <a:lnSpc>
                <a:spcPct val="120000"/>
              </a:lnSpc>
              <a:spcBef>
                <a:spcPts val="0"/>
              </a:spcBef>
              <a:buFont typeface="Georgia" panose="02040502050405020303" pitchFamily="18" charset="0"/>
              <a:buChar char="●"/>
            </a:pPr>
            <a:r>
              <a:rPr lang="en-US" sz="1400" dirty="0"/>
              <a:t>How important is support for women who are experiencing perinatal depression and anxiety? Why?</a:t>
            </a:r>
          </a:p>
          <a:p>
            <a:pPr marL="457200">
              <a:lnSpc>
                <a:spcPct val="120000"/>
              </a:lnSpc>
              <a:spcBef>
                <a:spcPts val="0"/>
              </a:spcBef>
              <a:buFont typeface="Georgia" panose="02040502050405020303" pitchFamily="18" charset="0"/>
              <a:buChar char="●"/>
            </a:pPr>
            <a:r>
              <a:rPr lang="en-US" sz="1400" dirty="0"/>
              <a:t>Who can be of support or where can we seek help?</a:t>
            </a:r>
          </a:p>
          <a:p>
            <a:pPr marL="0" indent="0">
              <a:lnSpc>
                <a:spcPct val="170000"/>
              </a:lnSpc>
              <a:buFont typeface="Wingdings 2"/>
              <a:buNone/>
            </a:pPr>
            <a:r>
              <a:rPr lang="en-US" sz="1600" b="1" dirty="0"/>
              <a:t>Presenter:</a:t>
            </a:r>
            <a:endParaRPr lang="en-US" sz="1600" dirty="0"/>
          </a:p>
          <a:p>
            <a:pPr marL="457200">
              <a:lnSpc>
                <a:spcPct val="120000"/>
              </a:lnSpc>
              <a:spcBef>
                <a:spcPts val="0"/>
              </a:spcBef>
              <a:buFont typeface="Georgia" panose="02040502050405020303" pitchFamily="18" charset="0"/>
              <a:buChar char="●"/>
            </a:pPr>
            <a:r>
              <a:rPr lang="en-US" sz="1400" dirty="0"/>
              <a:t>With support, a woman/man can decrease symptoms by  approximately 50%. Informing professionals or medical providers of the symptoms being experienced will allow for a quicker recovery. </a:t>
            </a:r>
          </a:p>
          <a:p>
            <a:pPr marL="0" indent="0">
              <a:lnSpc>
                <a:spcPct val="170000"/>
              </a:lnSpc>
              <a:buFont typeface="Wingdings 2"/>
              <a:buNone/>
            </a:pPr>
            <a:r>
              <a:rPr lang="en-US" sz="1600" b="1" dirty="0"/>
              <a:t>Sources of Social Support:</a:t>
            </a:r>
          </a:p>
          <a:p>
            <a:pPr marL="457200">
              <a:lnSpc>
                <a:spcPct val="120000"/>
              </a:lnSpc>
              <a:spcBef>
                <a:spcPts val="0"/>
              </a:spcBef>
              <a:buFont typeface="Georgia" panose="02040502050405020303" pitchFamily="18" charset="0"/>
              <a:buChar char="●"/>
            </a:pPr>
            <a:r>
              <a:rPr lang="en-US" sz="1400" dirty="0"/>
              <a:t>Family , friends, church, social groups</a:t>
            </a:r>
          </a:p>
          <a:p>
            <a:pPr marL="457200">
              <a:lnSpc>
                <a:spcPct val="120000"/>
              </a:lnSpc>
              <a:spcBef>
                <a:spcPts val="0"/>
              </a:spcBef>
              <a:buFont typeface="Georgia" panose="02040502050405020303" pitchFamily="18" charset="0"/>
              <a:buChar char="●"/>
            </a:pPr>
            <a:r>
              <a:rPr lang="en-US" sz="1400" dirty="0"/>
              <a:t>Support groups: great avenue for first time expecting women and existing mothers and fathers</a:t>
            </a:r>
          </a:p>
          <a:p>
            <a:pPr marL="0" indent="0">
              <a:lnSpc>
                <a:spcPct val="170000"/>
              </a:lnSpc>
              <a:buFont typeface="Wingdings 2"/>
              <a:buNone/>
            </a:pPr>
            <a:r>
              <a:rPr lang="en-US" sz="1600" b="1" dirty="0"/>
              <a:t>Where to Seek Help:</a:t>
            </a:r>
          </a:p>
          <a:p>
            <a:pPr marL="457200">
              <a:lnSpc>
                <a:spcPct val="120000"/>
              </a:lnSpc>
              <a:spcBef>
                <a:spcPts val="0"/>
              </a:spcBef>
              <a:buFont typeface="Georgia" panose="02040502050405020303" pitchFamily="18" charset="0"/>
              <a:buChar char="●"/>
            </a:pPr>
            <a:r>
              <a:rPr lang="en-US" sz="1400" dirty="0"/>
              <a:t>Doctors, nurses, psychologist, psychiatrist</a:t>
            </a:r>
          </a:p>
          <a:p>
            <a:pPr marL="457200">
              <a:lnSpc>
                <a:spcPct val="120000"/>
              </a:lnSpc>
              <a:spcBef>
                <a:spcPts val="0"/>
              </a:spcBef>
              <a:buFont typeface="Georgia" panose="02040502050405020303" pitchFamily="18" charset="0"/>
              <a:buChar char="●"/>
            </a:pPr>
            <a:r>
              <a:rPr lang="en-US" sz="1400" dirty="0"/>
              <a:t>Hotlines, hospitals</a:t>
            </a:r>
          </a:p>
          <a:p>
            <a:pPr marL="457200">
              <a:lnSpc>
                <a:spcPct val="120000"/>
              </a:lnSpc>
              <a:spcBef>
                <a:spcPts val="0"/>
              </a:spcBef>
              <a:buFont typeface="Georgia" panose="02040502050405020303" pitchFamily="18" charset="0"/>
              <a:buChar char="●"/>
            </a:pPr>
            <a:r>
              <a:rPr lang="en-US" sz="1400" dirty="0"/>
              <a:t>Social worker, counselor , therapist</a:t>
            </a:r>
          </a:p>
          <a:p>
            <a:pPr marL="0" indent="0">
              <a:lnSpc>
                <a:spcPct val="170000"/>
              </a:lnSpc>
              <a:buFont typeface="Wingdings 2"/>
              <a:buNone/>
            </a:pPr>
            <a:r>
              <a:rPr lang="en-US" sz="1600" b="1" dirty="0"/>
              <a:t>This can lead to:</a:t>
            </a:r>
          </a:p>
          <a:p>
            <a:pPr marL="457200">
              <a:lnSpc>
                <a:spcPct val="120000"/>
              </a:lnSpc>
              <a:spcBef>
                <a:spcPts val="0"/>
              </a:spcBef>
              <a:buFont typeface="Georgia" panose="02040502050405020303" pitchFamily="18" charset="0"/>
              <a:buChar char="●"/>
            </a:pPr>
            <a:r>
              <a:rPr lang="en-US" sz="1400" dirty="0"/>
              <a:t>Faster recovery </a:t>
            </a:r>
          </a:p>
          <a:p>
            <a:pPr marL="457200">
              <a:lnSpc>
                <a:spcPct val="120000"/>
              </a:lnSpc>
              <a:spcBef>
                <a:spcPts val="0"/>
              </a:spcBef>
              <a:buFont typeface="Georgia" panose="02040502050405020303" pitchFamily="18" charset="0"/>
              <a:buChar char="●"/>
            </a:pPr>
            <a:r>
              <a:rPr lang="en-US" sz="1400" dirty="0"/>
              <a:t>An understanding that it is not your fault and with help you can get better!</a:t>
            </a:r>
          </a:p>
        </p:txBody>
      </p:sp>
    </p:spTree>
    <p:extLst>
      <p:ext uri="{BB962C8B-B14F-4D97-AF65-F5344CB8AC3E}">
        <p14:creationId xmlns:p14="http://schemas.microsoft.com/office/powerpoint/2010/main" val="4094888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6B5F30-F410-4A61-A7AA-E90FC91CB3FD}"/>
              </a:ext>
            </a:extLst>
          </p:cNvPr>
          <p:cNvSpPr txBox="1">
            <a:spLocks/>
          </p:cNvSpPr>
          <p:nvPr/>
        </p:nvSpPr>
        <p:spPr>
          <a:xfrm>
            <a:off x="2020570" y="240030"/>
            <a:ext cx="6221465" cy="731520"/>
          </a:xfrm>
          <a:prstGeom prst="rect">
            <a:avLst/>
          </a:prstGeom>
        </p:spPr>
        <p:txBody>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b="1" dirty="0">
                <a:solidFill>
                  <a:schemeClr val="accent3">
                    <a:lumMod val="75000"/>
                  </a:schemeClr>
                </a:solidFill>
              </a:rPr>
              <a:t>A-B-C for Safe Sleep</a:t>
            </a:r>
          </a:p>
        </p:txBody>
      </p:sp>
      <p:pic>
        <p:nvPicPr>
          <p:cNvPr id="4" name="Picture 8" descr="Image result for safe sleep abc's">
            <a:extLst>
              <a:ext uri="{FF2B5EF4-FFF2-40B4-BE49-F238E27FC236}">
                <a16:creationId xmlns:a16="http://schemas.microsoft.com/office/drawing/2014/main" id="{80CB052D-A7CA-47A7-9D1C-2321447A35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141" t="15393" r="38262" b="57311"/>
          <a:stretch/>
        </p:blipFill>
        <p:spPr bwMode="auto">
          <a:xfrm>
            <a:off x="716308" y="4469250"/>
            <a:ext cx="603477" cy="6035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Image result for safe sleep abc's">
            <a:extLst>
              <a:ext uri="{FF2B5EF4-FFF2-40B4-BE49-F238E27FC236}">
                <a16:creationId xmlns:a16="http://schemas.microsoft.com/office/drawing/2014/main" id="{926CD416-5343-49D1-A960-AAEEF943B9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565" t="40127" r="37609" b="36476"/>
          <a:stretch/>
        </p:blipFill>
        <p:spPr bwMode="auto">
          <a:xfrm>
            <a:off x="697643" y="5036333"/>
            <a:ext cx="633984" cy="4754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Image result for safe sleep abc's">
            <a:extLst>
              <a:ext uri="{FF2B5EF4-FFF2-40B4-BE49-F238E27FC236}">
                <a16:creationId xmlns:a16="http://schemas.microsoft.com/office/drawing/2014/main" id="{85B75F62-19D9-4742-8A46-2DC6716B46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793" t="63524" r="37609" b="13080"/>
          <a:stretch/>
        </p:blipFill>
        <p:spPr bwMode="auto">
          <a:xfrm>
            <a:off x="662557" y="5511821"/>
            <a:ext cx="638175" cy="54700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7D63BC9-472C-4E33-8860-B79356F9C943}"/>
              </a:ext>
            </a:extLst>
          </p:cNvPr>
          <p:cNvSpPr/>
          <p:nvPr/>
        </p:nvSpPr>
        <p:spPr>
          <a:xfrm>
            <a:off x="1347206" y="4540170"/>
            <a:ext cx="7568194" cy="461665"/>
          </a:xfrm>
          <a:prstGeom prst="rect">
            <a:avLst/>
          </a:prstGeom>
        </p:spPr>
        <p:txBody>
          <a:bodyPr wrap="square">
            <a:spAutoFit/>
          </a:bodyPr>
          <a:lstStyle/>
          <a:p>
            <a:r>
              <a:rPr lang="en-US" sz="2400" b="1" dirty="0">
                <a:solidFill>
                  <a:schemeClr val="accent3">
                    <a:lumMod val="75000"/>
                  </a:schemeClr>
                </a:solidFill>
              </a:rPr>
              <a:t>Alone</a:t>
            </a:r>
            <a:r>
              <a:rPr lang="en-US" sz="2000" dirty="0"/>
              <a:t> </a:t>
            </a:r>
            <a:r>
              <a:rPr lang="en-US" dirty="0"/>
              <a:t>-no soft bedding, blankets, pillows, bumpers, toys, quilts, etc.</a:t>
            </a:r>
          </a:p>
        </p:txBody>
      </p:sp>
      <p:sp>
        <p:nvSpPr>
          <p:cNvPr id="8" name="Rectangle 7">
            <a:extLst>
              <a:ext uri="{FF2B5EF4-FFF2-40B4-BE49-F238E27FC236}">
                <a16:creationId xmlns:a16="http://schemas.microsoft.com/office/drawing/2014/main" id="{9D60F7D6-1CA8-4B10-B8E7-66626E21A0C5}"/>
              </a:ext>
            </a:extLst>
          </p:cNvPr>
          <p:cNvSpPr/>
          <p:nvPr/>
        </p:nvSpPr>
        <p:spPr>
          <a:xfrm>
            <a:off x="1376932" y="5033941"/>
            <a:ext cx="6019800" cy="461665"/>
          </a:xfrm>
          <a:prstGeom prst="rect">
            <a:avLst/>
          </a:prstGeom>
        </p:spPr>
        <p:txBody>
          <a:bodyPr wrap="square">
            <a:spAutoFit/>
          </a:bodyPr>
          <a:lstStyle/>
          <a:p>
            <a:r>
              <a:rPr lang="en-US" dirty="0"/>
              <a:t>Always on their </a:t>
            </a:r>
            <a:r>
              <a:rPr lang="en-US" sz="2400" b="1" dirty="0">
                <a:solidFill>
                  <a:schemeClr val="accent3">
                    <a:lumMod val="75000"/>
                  </a:schemeClr>
                </a:solidFill>
              </a:rPr>
              <a:t>Back</a:t>
            </a:r>
            <a:r>
              <a:rPr lang="en-US" dirty="0"/>
              <a:t> for every sleep time. </a:t>
            </a:r>
          </a:p>
        </p:txBody>
      </p:sp>
      <p:sp>
        <p:nvSpPr>
          <p:cNvPr id="9" name="Rectangle 8">
            <a:extLst>
              <a:ext uri="{FF2B5EF4-FFF2-40B4-BE49-F238E27FC236}">
                <a16:creationId xmlns:a16="http://schemas.microsoft.com/office/drawing/2014/main" id="{A818FDE9-DCBB-401D-B294-E8D6F227DE89}"/>
              </a:ext>
            </a:extLst>
          </p:cNvPr>
          <p:cNvSpPr/>
          <p:nvPr/>
        </p:nvSpPr>
        <p:spPr>
          <a:xfrm>
            <a:off x="1300732" y="5495606"/>
            <a:ext cx="6019799" cy="461665"/>
          </a:xfrm>
          <a:prstGeom prst="rect">
            <a:avLst/>
          </a:prstGeom>
        </p:spPr>
        <p:txBody>
          <a:bodyPr wrap="square">
            <a:spAutoFit/>
          </a:bodyPr>
          <a:lstStyle/>
          <a:p>
            <a:r>
              <a:rPr lang="en-US" dirty="0"/>
              <a:t> In their own </a:t>
            </a:r>
            <a:r>
              <a:rPr lang="en-US" sz="2400" b="1" dirty="0">
                <a:solidFill>
                  <a:schemeClr val="accent3">
                    <a:lumMod val="75000"/>
                  </a:schemeClr>
                </a:solidFill>
              </a:rPr>
              <a:t>Crib</a:t>
            </a:r>
            <a:r>
              <a:rPr lang="en-US" sz="2000" dirty="0">
                <a:solidFill>
                  <a:schemeClr val="accent3">
                    <a:lumMod val="75000"/>
                  </a:schemeClr>
                </a:solidFill>
              </a:rPr>
              <a:t> </a:t>
            </a:r>
            <a:r>
              <a:rPr lang="en-US" dirty="0"/>
              <a:t>or sleep surface in your room.  </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9904" b="5429"/>
          <a:stretch/>
        </p:blipFill>
        <p:spPr>
          <a:xfrm>
            <a:off x="5117350" y="1039731"/>
            <a:ext cx="2895600" cy="343226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1346096"/>
            <a:ext cx="3969504" cy="2734988"/>
          </a:xfrm>
          <a:prstGeom prst="rect">
            <a:avLst/>
          </a:prstGeom>
        </p:spPr>
      </p:pic>
    </p:spTree>
    <p:extLst>
      <p:ext uri="{BB962C8B-B14F-4D97-AF65-F5344CB8AC3E}">
        <p14:creationId xmlns:p14="http://schemas.microsoft.com/office/powerpoint/2010/main" val="2717325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a:extLst>
              <a:ext uri="{FF2B5EF4-FFF2-40B4-BE49-F238E27FC236}">
                <a16:creationId xmlns:a16="http://schemas.microsoft.com/office/drawing/2014/main" id="{8B915F15-41AB-49BD-BF3E-287024E7264B}"/>
              </a:ext>
            </a:extLst>
          </p:cNvPr>
          <p:cNvSpPr>
            <a:spLocks noGrp="1"/>
          </p:cNvSpPr>
          <p:nvPr>
            <p:ph type="title"/>
          </p:nvPr>
        </p:nvSpPr>
        <p:spPr>
          <a:xfrm>
            <a:off x="301625" y="228600"/>
            <a:ext cx="8534400" cy="731838"/>
          </a:xfrm>
        </p:spPr>
        <p:txBody>
          <a:bodyPr/>
          <a:lstStyle/>
          <a:p>
            <a:r>
              <a:rPr lang="en-US" dirty="0"/>
              <a:t>A-B-C for Safe Sleep</a:t>
            </a:r>
          </a:p>
        </p:txBody>
      </p:sp>
      <p:sp>
        <p:nvSpPr>
          <p:cNvPr id="4" name="Content Placeholder 7">
            <a:extLst>
              <a:ext uri="{FF2B5EF4-FFF2-40B4-BE49-F238E27FC236}">
                <a16:creationId xmlns:a16="http://schemas.microsoft.com/office/drawing/2014/main" id="{8E69C090-3742-4AAC-849F-8EDC611D26BA}"/>
              </a:ext>
            </a:extLst>
          </p:cNvPr>
          <p:cNvSpPr txBox="1">
            <a:spLocks/>
          </p:cNvSpPr>
          <p:nvPr/>
        </p:nvSpPr>
        <p:spPr>
          <a:xfrm>
            <a:off x="609600" y="1527048"/>
            <a:ext cx="8196072" cy="4572000"/>
          </a:xfrm>
          <a:prstGeom prst="rect">
            <a:avLst/>
          </a:prstGeom>
        </p:spPr>
        <p:txBody>
          <a:bodyP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Font typeface="Wingdings 2"/>
              <a:buNone/>
            </a:pPr>
            <a:r>
              <a:rPr lang="en-US" sz="1800" b="1" dirty="0"/>
              <a:t>Presenter:</a:t>
            </a:r>
          </a:p>
          <a:p>
            <a:pPr marL="0" indent="0">
              <a:buFont typeface="Wingdings 2"/>
              <a:buNone/>
            </a:pPr>
            <a:endParaRPr lang="en-US" sz="1800" b="1" cap="small" dirty="0"/>
          </a:p>
          <a:p>
            <a:pPr marL="0" indent="0">
              <a:buFont typeface="Wingdings 2"/>
              <a:buNone/>
            </a:pPr>
            <a:r>
              <a:rPr lang="en-US" sz="1800" b="1" i="1" cap="small" dirty="0"/>
              <a:t>Alone</a:t>
            </a:r>
            <a:r>
              <a:rPr lang="en-US" sz="1800" i="1" cap="small" dirty="0"/>
              <a:t> </a:t>
            </a:r>
          </a:p>
          <a:p>
            <a:pPr marL="457200">
              <a:buSzPct val="88000"/>
              <a:buFont typeface="Georgia" panose="02040502050405020303" pitchFamily="18" charset="0"/>
              <a:buChar char="●"/>
            </a:pPr>
            <a:r>
              <a:rPr lang="en-US" sz="1600" dirty="0"/>
              <a:t>No soft bedding, blankets, pillows, bumpers, toys, quilts, etc.</a:t>
            </a:r>
          </a:p>
          <a:p>
            <a:pPr marL="0" indent="0">
              <a:buFont typeface="Wingdings 2"/>
              <a:buNone/>
            </a:pPr>
            <a:endParaRPr lang="en-US" sz="1600" dirty="0"/>
          </a:p>
          <a:p>
            <a:pPr marL="0" indent="0">
              <a:buFont typeface="Wingdings 2"/>
              <a:buNone/>
            </a:pPr>
            <a:r>
              <a:rPr lang="en-US" sz="1800" i="1" dirty="0"/>
              <a:t>Always on their </a:t>
            </a:r>
            <a:r>
              <a:rPr lang="en-US" sz="1800" b="1" i="1" cap="small" dirty="0"/>
              <a:t>back</a:t>
            </a:r>
            <a:r>
              <a:rPr lang="en-US" sz="1800" i="1" dirty="0"/>
              <a:t> for every sleep time</a:t>
            </a:r>
          </a:p>
          <a:p>
            <a:pPr marL="457200">
              <a:buFont typeface="Georgia" panose="02040502050405020303" pitchFamily="18" charset="0"/>
              <a:buChar char="●"/>
            </a:pPr>
            <a:r>
              <a:rPr lang="en-US" sz="1600" dirty="0"/>
              <a:t>Side or tummy – 2-3 times higher</a:t>
            </a:r>
          </a:p>
          <a:p>
            <a:pPr marL="457200">
              <a:buFont typeface="Georgia" panose="02040502050405020303" pitchFamily="18" charset="0"/>
              <a:buChar char="●"/>
            </a:pPr>
            <a:r>
              <a:rPr lang="en-US" sz="1600" dirty="0"/>
              <a:t>Unaccustomed tummy sleeping - 18 times higher</a:t>
            </a:r>
          </a:p>
          <a:p>
            <a:pPr marL="0" indent="0">
              <a:buFont typeface="Wingdings 2"/>
              <a:buNone/>
            </a:pPr>
            <a:r>
              <a:rPr lang="en-US" sz="1600" dirty="0"/>
              <a:t> </a:t>
            </a:r>
          </a:p>
          <a:p>
            <a:pPr marL="0" indent="0">
              <a:buFont typeface="Wingdings 2"/>
              <a:buNone/>
            </a:pPr>
            <a:r>
              <a:rPr lang="en-US" sz="1800" i="1" dirty="0"/>
              <a:t>In their own </a:t>
            </a:r>
            <a:r>
              <a:rPr lang="en-US" sz="1800" b="1" i="1" cap="small" dirty="0"/>
              <a:t>crib</a:t>
            </a:r>
            <a:r>
              <a:rPr lang="en-US" sz="1800" i="1" dirty="0"/>
              <a:t> or sleep surface </a:t>
            </a:r>
            <a:r>
              <a:rPr lang="en-US" sz="1800" b="1" i="1" dirty="0"/>
              <a:t>in your room</a:t>
            </a:r>
            <a:endParaRPr lang="en-US" sz="1800" i="1" dirty="0"/>
          </a:p>
          <a:p>
            <a:pPr marL="457200">
              <a:buFont typeface="Georgia" panose="02040502050405020303" pitchFamily="18" charset="0"/>
              <a:buChar char="●"/>
            </a:pPr>
            <a:r>
              <a:rPr lang="en-US" sz="1600" dirty="0"/>
              <a:t>Infants should never sleep on adult beds, couches, armchairs, waterbeds, or air mattresses.</a:t>
            </a:r>
          </a:p>
          <a:p>
            <a:pPr marL="457200">
              <a:buFont typeface="Georgia" panose="02040502050405020303" pitchFamily="18" charset="0"/>
              <a:buChar char="●"/>
            </a:pPr>
            <a:r>
              <a:rPr lang="en-US" sz="1600" dirty="0"/>
              <a:t>Never in a car seat, stroller, swing, bouncy chair,  or </a:t>
            </a:r>
            <a:r>
              <a:rPr lang="en-US" sz="1600" dirty="0" err="1"/>
              <a:t>boppy</a:t>
            </a:r>
            <a:r>
              <a:rPr lang="en-US" sz="1600" dirty="0"/>
              <a:t> pillow.</a:t>
            </a:r>
          </a:p>
          <a:p>
            <a:pPr marL="457200">
              <a:buFont typeface="Georgia" panose="02040502050405020303" pitchFamily="18" charset="0"/>
              <a:buChar char="●"/>
            </a:pPr>
            <a:r>
              <a:rPr lang="en-US" sz="1600" dirty="0"/>
              <a:t>Infants should sleep on flat firm mattress. </a:t>
            </a:r>
          </a:p>
          <a:p>
            <a:pPr marL="457200">
              <a:buFont typeface="Georgia" panose="02040502050405020303" pitchFamily="18" charset="0"/>
              <a:buChar char="●"/>
            </a:pPr>
            <a:r>
              <a:rPr lang="en-US" sz="1600" dirty="0"/>
              <a:t>Check </a:t>
            </a:r>
            <a:r>
              <a:rPr lang="en-US" sz="1600" dirty="0">
                <a:hlinkClick r:id="rId2"/>
              </a:rPr>
              <a:t>www.recalls.gov</a:t>
            </a:r>
            <a:r>
              <a:rPr lang="en-US" sz="1600" dirty="0"/>
              <a:t> on all furniture.</a:t>
            </a:r>
          </a:p>
          <a:p>
            <a:pPr marL="0" indent="0">
              <a:buFont typeface="Wingdings 2"/>
              <a:buNone/>
            </a:pPr>
            <a:endParaRPr lang="en-US" dirty="0"/>
          </a:p>
        </p:txBody>
      </p:sp>
    </p:spTree>
    <p:extLst>
      <p:ext uri="{BB962C8B-B14F-4D97-AF65-F5344CB8AC3E}">
        <p14:creationId xmlns:p14="http://schemas.microsoft.com/office/powerpoint/2010/main" val="856532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br>
              <a:rPr lang="en-US" sz="4000" dirty="0"/>
            </a:br>
            <a:r>
              <a:rPr lang="en-US" b="1" dirty="0"/>
              <a:t> </a:t>
            </a:r>
            <a:br>
              <a:rPr lang="en-US" dirty="0"/>
            </a:br>
            <a:endParaRPr lang="en-US" dirty="0"/>
          </a:p>
        </p:txBody>
      </p:sp>
      <p:pic>
        <p:nvPicPr>
          <p:cNvPr id="4" name="Content Placeholder 3" descr="https://www.nichd.nih.gov/sts/news/downloadable/PublishingImages/baby_anatomy_image2.jpg"/>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33400" y="1993900"/>
            <a:ext cx="8077200" cy="3873500"/>
          </a:xfrm>
          <a:prstGeom prst="rect">
            <a:avLst/>
          </a:prstGeom>
          <a:noFill/>
          <a:ln>
            <a:noFill/>
          </a:ln>
        </p:spPr>
      </p:pic>
      <p:sp>
        <p:nvSpPr>
          <p:cNvPr id="8" name="Rectangle 7"/>
          <p:cNvSpPr/>
          <p:nvPr/>
        </p:nvSpPr>
        <p:spPr>
          <a:xfrm>
            <a:off x="152399" y="228600"/>
            <a:ext cx="8747125" cy="707886"/>
          </a:xfrm>
          <a:prstGeom prst="rect">
            <a:avLst/>
          </a:prstGeom>
        </p:spPr>
        <p:txBody>
          <a:bodyPr wrap="square">
            <a:spAutoFit/>
          </a:bodyPr>
          <a:lstStyle/>
          <a:p>
            <a:r>
              <a:rPr lang="en-US" sz="4000" dirty="0">
                <a:solidFill>
                  <a:schemeClr val="accent3">
                    <a:lumMod val="75000"/>
                  </a:schemeClr>
                </a:solidFill>
              </a:rPr>
              <a:t>Baby’s Anatomy </a:t>
            </a:r>
          </a:p>
        </p:txBody>
      </p:sp>
      <p:pic>
        <p:nvPicPr>
          <p:cNvPr id="1028" name="Picture 4" descr="Related image">
            <a:extLst>
              <a:ext uri="{FF2B5EF4-FFF2-40B4-BE49-F238E27FC236}">
                <a16:creationId xmlns:a16="http://schemas.microsoft.com/office/drawing/2014/main" id="{DE686845-08E8-4D50-B703-989C4F34B8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1880" y="152400"/>
            <a:ext cx="1645920" cy="79267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69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77E465-5B6B-4993-9F97-80D01694EF2B}"/>
              </a:ext>
            </a:extLst>
          </p:cNvPr>
          <p:cNvSpPr>
            <a:spLocks noGrp="1"/>
          </p:cNvSpPr>
          <p:nvPr>
            <p:ph type="body" idx="2"/>
          </p:nvPr>
        </p:nvSpPr>
        <p:spPr>
          <a:xfrm>
            <a:off x="381000" y="2819400"/>
            <a:ext cx="2362200" cy="3306763"/>
          </a:xfrm>
        </p:spPr>
        <p:txBody>
          <a:bodyPr>
            <a:normAutofit/>
          </a:bodyPr>
          <a:lstStyle/>
          <a:p>
            <a:r>
              <a:rPr lang="en-US" sz="4000" dirty="0"/>
              <a:t>Baby’s Anatomy </a:t>
            </a:r>
          </a:p>
        </p:txBody>
      </p:sp>
      <p:sp>
        <p:nvSpPr>
          <p:cNvPr id="5" name="Content Placeholder 1">
            <a:extLst>
              <a:ext uri="{FF2B5EF4-FFF2-40B4-BE49-F238E27FC236}">
                <a16:creationId xmlns:a16="http://schemas.microsoft.com/office/drawing/2014/main" id="{42650B6C-F84F-46C9-866A-DF8CA08CAE2D}"/>
              </a:ext>
            </a:extLst>
          </p:cNvPr>
          <p:cNvSpPr txBox="1">
            <a:spLocks/>
          </p:cNvSpPr>
          <p:nvPr/>
        </p:nvSpPr>
        <p:spPr>
          <a:xfrm>
            <a:off x="2971800" y="838201"/>
            <a:ext cx="5741696" cy="5287962"/>
          </a:xfrm>
          <a:prstGeom prst="rect">
            <a:avLst/>
          </a:prstGeom>
        </p:spPr>
        <p:txBody>
          <a:bodyPr vert="horz">
            <a:normAutofit fontScale="92500" lnSpcReduction="1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nSpc>
                <a:spcPct val="200000"/>
              </a:lnSpc>
              <a:buFont typeface="Wingdings 2"/>
              <a:buNone/>
            </a:pPr>
            <a:r>
              <a:rPr lang="en-US" sz="1800" b="1" dirty="0"/>
              <a:t>Presenter:</a:t>
            </a:r>
          </a:p>
          <a:p>
            <a:pPr marL="0" indent="0">
              <a:lnSpc>
                <a:spcPct val="200000"/>
              </a:lnSpc>
              <a:buFont typeface="Wingdings 2"/>
              <a:buNone/>
            </a:pPr>
            <a:r>
              <a:rPr lang="en-US" sz="1600" b="1" dirty="0"/>
              <a:t>Baby’s Anatomy When on the Stomach and on the Back</a:t>
            </a:r>
            <a:endParaRPr lang="en-US" sz="1600" dirty="0"/>
          </a:p>
          <a:p>
            <a:pPr marL="457200" lvl="1">
              <a:lnSpc>
                <a:spcPct val="150000"/>
              </a:lnSpc>
              <a:spcBef>
                <a:spcPts val="0"/>
              </a:spcBef>
              <a:buClr>
                <a:schemeClr val="accent1"/>
              </a:buClr>
              <a:buSzPct val="100000"/>
              <a:buFont typeface="Georgia" panose="02040502050405020303" pitchFamily="18" charset="0"/>
              <a:buChar char="●"/>
            </a:pPr>
            <a:r>
              <a:rPr lang="en-US" sz="1700" dirty="0">
                <a:solidFill>
                  <a:schemeClr val="tx1"/>
                </a:solidFill>
              </a:rPr>
              <a:t>Back sleeping does not increase the risk of choking. </a:t>
            </a:r>
          </a:p>
          <a:p>
            <a:pPr marL="457200" lvl="1">
              <a:lnSpc>
                <a:spcPct val="150000"/>
              </a:lnSpc>
              <a:spcBef>
                <a:spcPts val="0"/>
              </a:spcBef>
              <a:buClr>
                <a:schemeClr val="accent1"/>
              </a:buClr>
              <a:buSzPct val="100000"/>
              <a:buFont typeface="Georgia" panose="02040502050405020303" pitchFamily="18" charset="0"/>
              <a:buChar char="●"/>
            </a:pPr>
            <a:r>
              <a:rPr lang="en-US" sz="1700" dirty="0">
                <a:solidFill>
                  <a:schemeClr val="tx1"/>
                </a:solidFill>
              </a:rPr>
              <a:t>In fact, babies may be better able to clear fluids when they are on their backs, possibly because of anatomy. </a:t>
            </a:r>
          </a:p>
          <a:p>
            <a:pPr marL="457200" lvl="1">
              <a:lnSpc>
                <a:spcPct val="150000"/>
              </a:lnSpc>
              <a:spcBef>
                <a:spcPts val="0"/>
              </a:spcBef>
              <a:buClr>
                <a:schemeClr val="accent1"/>
              </a:buClr>
              <a:buSzPct val="100000"/>
              <a:buFont typeface="Georgia" panose="02040502050405020303" pitchFamily="18" charset="0"/>
              <a:buChar char="●"/>
            </a:pPr>
            <a:r>
              <a:rPr lang="en-US" sz="1700" dirty="0">
                <a:solidFill>
                  <a:schemeClr val="tx1"/>
                </a:solidFill>
              </a:rPr>
              <a:t>When a baby is in the back sleeping position, the trachea lies on top of the esophagus. </a:t>
            </a:r>
          </a:p>
          <a:p>
            <a:pPr marL="457200" lvl="1">
              <a:lnSpc>
                <a:spcPct val="150000"/>
              </a:lnSpc>
              <a:spcBef>
                <a:spcPts val="0"/>
              </a:spcBef>
              <a:buClr>
                <a:schemeClr val="accent1"/>
              </a:buClr>
              <a:buSzPct val="100000"/>
              <a:buFont typeface="Georgia" panose="02040502050405020303" pitchFamily="18" charset="0"/>
              <a:buChar char="●"/>
            </a:pPr>
            <a:r>
              <a:rPr lang="en-US" sz="1700" dirty="0">
                <a:solidFill>
                  <a:schemeClr val="tx1"/>
                </a:solidFill>
              </a:rPr>
              <a:t>Anything regurgitated or refluxed from the esophagus must work against gravity to be aspirated into the trachea. </a:t>
            </a:r>
          </a:p>
          <a:p>
            <a:pPr marL="457200" lvl="1">
              <a:lnSpc>
                <a:spcPct val="150000"/>
              </a:lnSpc>
              <a:spcBef>
                <a:spcPts val="0"/>
              </a:spcBef>
              <a:buClr>
                <a:schemeClr val="accent1"/>
              </a:buClr>
              <a:buSzPct val="100000"/>
              <a:buFont typeface="Georgia" panose="02040502050405020303" pitchFamily="18" charset="0"/>
              <a:buChar char="●"/>
            </a:pPr>
            <a:r>
              <a:rPr lang="en-US" sz="1700" dirty="0">
                <a:solidFill>
                  <a:schemeClr val="tx1"/>
                </a:solidFill>
              </a:rPr>
              <a:t>When a baby is in the stomach sleeping position, anything regurgitated or refluxed will pool at the opening of the trachea, making it easier for the baby to aspirate or choke</a:t>
            </a:r>
            <a:r>
              <a:rPr lang="en-US" sz="1700" dirty="0"/>
              <a:t>.</a:t>
            </a:r>
          </a:p>
        </p:txBody>
      </p:sp>
    </p:spTree>
    <p:extLst>
      <p:ext uri="{BB962C8B-B14F-4D97-AF65-F5344CB8AC3E}">
        <p14:creationId xmlns:p14="http://schemas.microsoft.com/office/powerpoint/2010/main" val="3199752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7649FA-A5B0-4AFE-860A-C94648A29202}"/>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47E324D6-3AE0-4AEB-8681-6248E1F3E144}"/>
              </a:ext>
            </a:extLst>
          </p:cNvPr>
          <p:cNvSpPr>
            <a:spLocks noGrp="1"/>
          </p:cNvSpPr>
          <p:nvPr>
            <p:ph type="title"/>
          </p:nvPr>
        </p:nvSpPr>
        <p:spPr/>
        <p:txBody>
          <a:bodyPr/>
          <a:lstStyle/>
          <a:p>
            <a:r>
              <a:rPr lang="en-US" dirty="0"/>
              <a:t>Size of a Newborn’s Stomach</a:t>
            </a:r>
          </a:p>
        </p:txBody>
      </p:sp>
      <p:pic>
        <p:nvPicPr>
          <p:cNvPr id="4" name="Content Placeholder 3">
            <a:extLst>
              <a:ext uri="{FF2B5EF4-FFF2-40B4-BE49-F238E27FC236}">
                <a16:creationId xmlns:a16="http://schemas.microsoft.com/office/drawing/2014/main" id="{54898750-2B77-4D42-B588-507B969942B4}"/>
              </a:ext>
            </a:extLst>
          </p:cNvPr>
          <p:cNvPicPr>
            <a:picLocks/>
          </p:cNvPicPr>
          <p:nvPr/>
        </p:nvPicPr>
        <p:blipFill rotWithShape="1">
          <a:blip r:embed="rId2" cstate="print">
            <a:extLst>
              <a:ext uri="{28A0092B-C50C-407E-A947-70E740481C1C}">
                <a14:useLocalDpi xmlns:a14="http://schemas.microsoft.com/office/drawing/2010/main" val="0"/>
              </a:ext>
            </a:extLst>
          </a:blip>
          <a:srcRect l="8050" t="27098" r="6798" b="24521"/>
          <a:stretch/>
        </p:blipFill>
        <p:spPr bwMode="auto">
          <a:xfrm>
            <a:off x="239486" y="2571004"/>
            <a:ext cx="8763000" cy="3733800"/>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4419600" y="4530579"/>
            <a:ext cx="1697831" cy="402085"/>
          </a:xfrm>
          <a:prstGeom prst="rect">
            <a:avLst/>
          </a:prstGeom>
        </p:spPr>
        <p:style>
          <a:lnRef idx="2">
            <a:schemeClr val="accent6"/>
          </a:lnRef>
          <a:fillRef idx="1001">
            <a:schemeClr val="lt1"/>
          </a:fillRef>
          <a:effectRef idx="0">
            <a:schemeClr val="accent6"/>
          </a:effectRef>
          <a:fontRef idx="minor">
            <a:schemeClr val="dk1"/>
          </a:fontRef>
        </p:style>
        <p:txBody>
          <a:bodyPr rtlCol="0" anchor="ctr"/>
          <a:lstStyle/>
          <a:p>
            <a:pPr algn="ct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4574524"/>
            <a:ext cx="1569357" cy="429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530579"/>
            <a:ext cx="1536700" cy="437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4931" y="4530580"/>
            <a:ext cx="2286000" cy="401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066800" y="4604455"/>
            <a:ext cx="817853" cy="369332"/>
          </a:xfrm>
          <a:prstGeom prst="rect">
            <a:avLst/>
          </a:prstGeom>
          <a:noFill/>
        </p:spPr>
        <p:txBody>
          <a:bodyPr wrap="none" rtlCol="0">
            <a:spAutoFit/>
          </a:bodyPr>
          <a:lstStyle/>
          <a:p>
            <a:r>
              <a:rPr lang="en-US" b="1" dirty="0"/>
              <a:t>Day 1</a:t>
            </a:r>
          </a:p>
        </p:txBody>
      </p:sp>
      <p:sp>
        <p:nvSpPr>
          <p:cNvPr id="10" name="TextBox 9"/>
          <p:cNvSpPr txBox="1"/>
          <p:nvPr/>
        </p:nvSpPr>
        <p:spPr>
          <a:xfrm>
            <a:off x="3011195" y="4576262"/>
            <a:ext cx="848309" cy="369332"/>
          </a:xfrm>
          <a:prstGeom prst="rect">
            <a:avLst/>
          </a:prstGeom>
          <a:noFill/>
        </p:spPr>
        <p:txBody>
          <a:bodyPr wrap="none" rtlCol="0">
            <a:spAutoFit/>
          </a:bodyPr>
          <a:lstStyle/>
          <a:p>
            <a:r>
              <a:rPr lang="en-US" b="1" dirty="0"/>
              <a:t>Day 3</a:t>
            </a:r>
          </a:p>
        </p:txBody>
      </p:sp>
      <p:sp>
        <p:nvSpPr>
          <p:cNvPr id="12" name="TextBox 11"/>
          <p:cNvSpPr txBox="1"/>
          <p:nvPr/>
        </p:nvSpPr>
        <p:spPr>
          <a:xfrm>
            <a:off x="4852375" y="4574524"/>
            <a:ext cx="832279" cy="369332"/>
          </a:xfrm>
          <a:prstGeom prst="rect">
            <a:avLst/>
          </a:prstGeom>
          <a:noFill/>
        </p:spPr>
        <p:txBody>
          <a:bodyPr wrap="none" rtlCol="0">
            <a:spAutoFit/>
          </a:bodyPr>
          <a:lstStyle/>
          <a:p>
            <a:r>
              <a:rPr lang="en-US" b="1" dirty="0"/>
              <a:t>Day 7</a:t>
            </a:r>
          </a:p>
        </p:txBody>
      </p:sp>
      <p:sp>
        <p:nvSpPr>
          <p:cNvPr id="13" name="TextBox 12"/>
          <p:cNvSpPr txBox="1"/>
          <p:nvPr/>
        </p:nvSpPr>
        <p:spPr>
          <a:xfrm>
            <a:off x="6721127" y="4600301"/>
            <a:ext cx="1188146" cy="369332"/>
          </a:xfrm>
          <a:prstGeom prst="rect">
            <a:avLst/>
          </a:prstGeom>
          <a:noFill/>
        </p:spPr>
        <p:txBody>
          <a:bodyPr wrap="none" rtlCol="0">
            <a:spAutoFit/>
          </a:bodyPr>
          <a:lstStyle/>
          <a:p>
            <a:r>
              <a:rPr lang="en-US" b="1" dirty="0"/>
              <a:t> 30 Days</a:t>
            </a:r>
          </a:p>
        </p:txBody>
      </p:sp>
    </p:spTree>
    <p:extLst>
      <p:ext uri="{BB962C8B-B14F-4D97-AF65-F5344CB8AC3E}">
        <p14:creationId xmlns:p14="http://schemas.microsoft.com/office/powerpoint/2010/main" val="2738280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AA360-E1B9-474C-9CE2-DBAC6988F189}"/>
              </a:ext>
            </a:extLst>
          </p:cNvPr>
          <p:cNvSpPr>
            <a:spLocks noGrp="1"/>
          </p:cNvSpPr>
          <p:nvPr>
            <p:ph type="title"/>
          </p:nvPr>
        </p:nvSpPr>
        <p:spPr/>
        <p:txBody>
          <a:bodyPr/>
          <a:lstStyle/>
          <a:p>
            <a:r>
              <a:rPr lang="en-US" sz="3600" dirty="0"/>
              <a:t>Breastfeeding</a:t>
            </a:r>
            <a:endParaRPr lang="en-US" dirty="0"/>
          </a:p>
        </p:txBody>
      </p:sp>
      <p:sp>
        <p:nvSpPr>
          <p:cNvPr id="3" name="Content Placeholder 1">
            <a:extLst>
              <a:ext uri="{FF2B5EF4-FFF2-40B4-BE49-F238E27FC236}">
                <a16:creationId xmlns:a16="http://schemas.microsoft.com/office/drawing/2014/main" id="{DA7A5254-E8A1-46A9-9469-613DA0B23E78}"/>
              </a:ext>
            </a:extLst>
          </p:cNvPr>
          <p:cNvSpPr txBox="1">
            <a:spLocks/>
          </p:cNvSpPr>
          <p:nvPr/>
        </p:nvSpPr>
        <p:spPr>
          <a:xfrm>
            <a:off x="301752" y="1527048"/>
            <a:ext cx="8503920" cy="4797552"/>
          </a:xfrm>
          <a:prstGeom prst="rect">
            <a:avLst/>
          </a:prstGeom>
        </p:spPr>
        <p:txBody>
          <a:bodyPr>
            <a:normAutofit fontScale="925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lnSpc>
                <a:spcPct val="110000"/>
              </a:lnSpc>
              <a:spcBef>
                <a:spcPts val="0"/>
              </a:spcBef>
              <a:buFont typeface="Wingdings 2"/>
              <a:buNone/>
            </a:pPr>
            <a:r>
              <a:rPr lang="en-US" sz="1800" b="1" dirty="0"/>
              <a:t>Things mothers worry about</a:t>
            </a:r>
          </a:p>
          <a:p>
            <a:pPr marL="0" indent="0" algn="ctr">
              <a:lnSpc>
                <a:spcPct val="110000"/>
              </a:lnSpc>
              <a:spcBef>
                <a:spcPts val="0"/>
              </a:spcBef>
              <a:buFont typeface="Wingdings 2"/>
              <a:buNone/>
            </a:pPr>
            <a:endParaRPr lang="en-US" sz="1100" b="1" dirty="0"/>
          </a:p>
          <a:p>
            <a:pPr marL="0" lvl="0" indent="0">
              <a:spcBef>
                <a:spcPts val="0"/>
              </a:spcBef>
              <a:buClrTx/>
              <a:buSzTx/>
              <a:buNone/>
            </a:pPr>
            <a:r>
              <a:rPr lang="en-US" sz="1600" b="1" dirty="0">
                <a:solidFill>
                  <a:prstClr val="black"/>
                </a:solidFill>
              </a:rPr>
              <a:t>Facts</a:t>
            </a:r>
            <a:endParaRPr lang="en-US" sz="1700" i="1" dirty="0"/>
          </a:p>
          <a:p>
            <a:pPr lvl="1">
              <a:lnSpc>
                <a:spcPts val="2400"/>
              </a:lnSpc>
              <a:spcBef>
                <a:spcPts val="0"/>
              </a:spcBef>
              <a:buClr>
                <a:schemeClr val="accent1"/>
              </a:buClr>
              <a:buFont typeface="Georgia" panose="02040502050405020303" pitchFamily="18" charset="0"/>
              <a:buChar char="●"/>
            </a:pPr>
            <a:r>
              <a:rPr lang="en-US" sz="1300" dirty="0">
                <a:solidFill>
                  <a:schemeClr val="tx1"/>
                </a:solidFill>
              </a:rPr>
              <a:t>A new mom makes exactly enough colostrum and breast milk for a newborn’s needs. </a:t>
            </a:r>
          </a:p>
          <a:p>
            <a:pPr lvl="1">
              <a:lnSpc>
                <a:spcPts val="2400"/>
              </a:lnSpc>
              <a:spcBef>
                <a:spcPts val="0"/>
              </a:spcBef>
              <a:buClr>
                <a:schemeClr val="accent1"/>
              </a:buClr>
              <a:buFont typeface="Georgia" panose="02040502050405020303" pitchFamily="18" charset="0"/>
              <a:buChar char="●"/>
            </a:pPr>
            <a:r>
              <a:rPr lang="en-US" sz="1300" dirty="0">
                <a:solidFill>
                  <a:schemeClr val="tx1"/>
                </a:solidFill>
              </a:rPr>
              <a:t>Below you can see the size of a baby’s stomach depending on their age and how much milk they need per feeding.</a:t>
            </a:r>
          </a:p>
          <a:p>
            <a:pPr lvl="1">
              <a:lnSpc>
                <a:spcPts val="2400"/>
              </a:lnSpc>
              <a:spcBef>
                <a:spcPts val="0"/>
              </a:spcBef>
              <a:buClr>
                <a:schemeClr val="accent1"/>
              </a:buClr>
              <a:buFont typeface="Georgia" panose="02040502050405020303" pitchFamily="18" charset="0"/>
              <a:buChar char="●"/>
            </a:pPr>
            <a:r>
              <a:rPr lang="en-US" sz="1300" dirty="0">
                <a:solidFill>
                  <a:schemeClr val="tx1"/>
                </a:solidFill>
              </a:rPr>
              <a:t>As long as you continue to latch baby on your breast, hand express or pump milk 8-12 times every 24 hours, your milk supply will increase to meet your baby’s needs.</a:t>
            </a:r>
          </a:p>
          <a:p>
            <a:pPr marL="0" indent="0">
              <a:buNone/>
            </a:pPr>
            <a:r>
              <a:rPr lang="en-US" sz="1600" b="1" dirty="0"/>
              <a:t>What to do?</a:t>
            </a:r>
            <a:endParaRPr lang="en-US" sz="1600" dirty="0"/>
          </a:p>
          <a:p>
            <a:pPr marL="457200" lvl="1">
              <a:lnSpc>
                <a:spcPts val="1560"/>
              </a:lnSpc>
              <a:spcBef>
                <a:spcPts val="600"/>
              </a:spcBef>
              <a:buClr>
                <a:schemeClr val="accent1"/>
              </a:buClr>
              <a:buSzPct val="100000"/>
              <a:buFont typeface="Georgia" panose="02040502050405020303" pitchFamily="18" charset="0"/>
              <a:buChar char="●"/>
            </a:pPr>
            <a:r>
              <a:rPr lang="en-US" sz="1300" dirty="0">
                <a:solidFill>
                  <a:schemeClr val="tx1"/>
                </a:solidFill>
              </a:rPr>
              <a:t>Always encourage the mother that there is support for her to breastfeed in public and private locations</a:t>
            </a:r>
            <a:r>
              <a:rPr lang="en-US" sz="1300" b="1" dirty="0">
                <a:solidFill>
                  <a:schemeClr val="tx1"/>
                </a:solidFill>
              </a:rPr>
              <a:t>.</a:t>
            </a:r>
            <a:endParaRPr lang="en-US" sz="1300" dirty="0">
              <a:solidFill>
                <a:schemeClr val="tx1"/>
              </a:solidFill>
            </a:endParaRPr>
          </a:p>
          <a:p>
            <a:pPr marL="457200" lvl="1">
              <a:lnSpc>
                <a:spcPts val="1560"/>
              </a:lnSpc>
              <a:spcBef>
                <a:spcPts val="600"/>
              </a:spcBef>
              <a:buClr>
                <a:schemeClr val="accent1"/>
              </a:buClr>
              <a:buSzPct val="100000"/>
              <a:buFont typeface="Georgia" panose="02040502050405020303" pitchFamily="18" charset="0"/>
              <a:buChar char="●"/>
            </a:pPr>
            <a:r>
              <a:rPr lang="en-US" sz="1300" dirty="0">
                <a:solidFill>
                  <a:schemeClr val="tx1"/>
                </a:solidFill>
              </a:rPr>
              <a:t>Educate mother to have a meeting with her supervisor regarding her plans to breastfeed and coming back to work </a:t>
            </a:r>
            <a:r>
              <a:rPr lang="en-US" sz="1300" i="1" u="sng" dirty="0">
                <a:solidFill>
                  <a:schemeClr val="tx1"/>
                </a:solidFill>
              </a:rPr>
              <a:t>before her baby is born</a:t>
            </a:r>
            <a:r>
              <a:rPr lang="en-US" sz="1300" dirty="0">
                <a:solidFill>
                  <a:schemeClr val="tx1"/>
                </a:solidFill>
              </a:rPr>
              <a:t>.  This will allow time for her supervisor to prepare for her absence.</a:t>
            </a:r>
            <a:endParaRPr lang="en-US" sz="1300" b="1" dirty="0">
              <a:solidFill>
                <a:schemeClr val="tx1"/>
              </a:solidFill>
            </a:endParaRPr>
          </a:p>
          <a:p>
            <a:pPr marL="457200" lvl="1">
              <a:lnSpc>
                <a:spcPts val="1560"/>
              </a:lnSpc>
              <a:spcBef>
                <a:spcPts val="600"/>
              </a:spcBef>
              <a:buClr>
                <a:schemeClr val="accent1"/>
              </a:buClr>
              <a:buSzPct val="100000"/>
              <a:buFont typeface="Georgia" panose="02040502050405020303" pitchFamily="18" charset="0"/>
              <a:buChar char="●"/>
            </a:pPr>
            <a:r>
              <a:rPr lang="en-US" sz="1300" dirty="0">
                <a:solidFill>
                  <a:schemeClr val="tx1"/>
                </a:solidFill>
              </a:rPr>
              <a:t>Educate mother of her right to breastfeed in any location, public or private, except the private home or residence of another according to </a:t>
            </a:r>
            <a:r>
              <a:rPr lang="en-US" sz="1300" b="1" u="sng" dirty="0">
                <a:solidFill>
                  <a:schemeClr val="tx1"/>
                </a:solidFill>
              </a:rPr>
              <a:t>CALIFORNIA LAW: RIGHT TO BREASTFEED IN PUBLIC (1997) – AB 157, CIVIL CODE SECTION 43.3.</a:t>
            </a:r>
            <a:endParaRPr lang="en-US" sz="1300" dirty="0">
              <a:solidFill>
                <a:schemeClr val="tx1"/>
              </a:solidFill>
            </a:endParaRPr>
          </a:p>
          <a:p>
            <a:pPr marL="457200" lvl="1">
              <a:lnSpc>
                <a:spcPts val="1560"/>
              </a:lnSpc>
              <a:spcBef>
                <a:spcPts val="600"/>
              </a:spcBef>
              <a:buClr>
                <a:schemeClr val="accent1"/>
              </a:buClr>
              <a:buSzPct val="100000"/>
              <a:buFont typeface="Georgia" panose="02040502050405020303" pitchFamily="18" charset="0"/>
              <a:buChar char="●"/>
            </a:pPr>
            <a:r>
              <a:rPr lang="en-US" sz="1300" dirty="0">
                <a:solidFill>
                  <a:schemeClr val="tx1"/>
                </a:solidFill>
              </a:rPr>
              <a:t>Educate mother of her right to have a private and secure room, other than a restroom to breastfeed an infant child or express breast milk during her break and lunch times at work provided by the employer. If she is an hourly employee or uses unpaid time, this can be agreed upon with the supervisor according to </a:t>
            </a:r>
            <a:r>
              <a:rPr lang="en-US" sz="1300" b="1" u="sng" dirty="0">
                <a:solidFill>
                  <a:schemeClr val="tx1"/>
                </a:solidFill>
              </a:rPr>
              <a:t>CALIFORNIA LAW:  LACTATION ACCOMMODATION (2001) – AB 1025 LABOR CODE CHAPTER 3.8 SECTIONS 1030-1033. </a:t>
            </a:r>
          </a:p>
          <a:p>
            <a:endParaRPr lang="en-US" sz="1100" dirty="0"/>
          </a:p>
          <a:p>
            <a:pPr marL="274320" lvl="1" indent="0">
              <a:lnSpc>
                <a:spcPts val="2400"/>
              </a:lnSpc>
              <a:spcBef>
                <a:spcPts val="0"/>
              </a:spcBef>
              <a:buClr>
                <a:schemeClr val="accent1"/>
              </a:buClr>
              <a:buNone/>
            </a:pPr>
            <a:endParaRPr lang="en-US" sz="1700" dirty="0">
              <a:solidFill>
                <a:schemeClr val="tx1"/>
              </a:solidFill>
            </a:endParaRPr>
          </a:p>
          <a:p>
            <a:pPr lvl="1"/>
            <a:endParaRPr lang="en-US" sz="1800" dirty="0">
              <a:solidFill>
                <a:schemeClr val="tx1"/>
              </a:solidFill>
            </a:endParaRPr>
          </a:p>
          <a:p>
            <a:pPr marL="0" indent="0">
              <a:buFont typeface="Wingdings 2"/>
              <a:buNone/>
            </a:pPr>
            <a:endParaRPr lang="en-US" dirty="0"/>
          </a:p>
        </p:txBody>
      </p:sp>
    </p:spTree>
    <p:extLst>
      <p:ext uri="{BB962C8B-B14F-4D97-AF65-F5344CB8AC3E}">
        <p14:creationId xmlns:p14="http://schemas.microsoft.com/office/powerpoint/2010/main" val="2743396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E6D1E23-82C6-464D-BFA3-E150596D6251}"/>
              </a:ext>
            </a:extLst>
          </p:cNvPr>
          <p:cNvSpPr txBox="1">
            <a:spLocks/>
          </p:cNvSpPr>
          <p:nvPr/>
        </p:nvSpPr>
        <p:spPr>
          <a:xfrm>
            <a:off x="2590800" y="457200"/>
            <a:ext cx="4267200" cy="1219200"/>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3200" dirty="0"/>
              <a:t>Special Consideration:</a:t>
            </a:r>
          </a:p>
          <a:p>
            <a:r>
              <a:rPr lang="en-US" sz="3200" dirty="0"/>
              <a:t>Preterm Birth</a:t>
            </a:r>
          </a:p>
        </p:txBody>
      </p:sp>
      <p:graphicFrame>
        <p:nvGraphicFramePr>
          <p:cNvPr id="5" name="Table 4">
            <a:extLst>
              <a:ext uri="{FF2B5EF4-FFF2-40B4-BE49-F238E27FC236}">
                <a16:creationId xmlns:a16="http://schemas.microsoft.com/office/drawing/2014/main" id="{199940FF-B7E4-407B-8D39-CF4553529653}"/>
              </a:ext>
            </a:extLst>
          </p:cNvPr>
          <p:cNvGraphicFramePr>
            <a:graphicFrameLocks noGrp="1"/>
          </p:cNvGraphicFramePr>
          <p:nvPr>
            <p:extLst>
              <p:ext uri="{D42A27DB-BD31-4B8C-83A1-F6EECF244321}">
                <p14:modId xmlns:p14="http://schemas.microsoft.com/office/powerpoint/2010/main" val="460190004"/>
              </p:ext>
            </p:extLst>
          </p:nvPr>
        </p:nvGraphicFramePr>
        <p:xfrm>
          <a:off x="4221804" y="1822219"/>
          <a:ext cx="4724400" cy="3895728"/>
        </p:xfrm>
        <a:graphic>
          <a:graphicData uri="http://schemas.openxmlformats.org/drawingml/2006/table">
            <a:tbl>
              <a:tblPr firstRow="1" bandRow="1">
                <a:tableStyleId>{F5AB1C69-6EDB-4FF4-983F-18BD219EF322}</a:tableStyleId>
              </a:tblPr>
              <a:tblGrid>
                <a:gridCol w="1496839">
                  <a:extLst>
                    <a:ext uri="{9D8B030D-6E8A-4147-A177-3AD203B41FA5}">
                      <a16:colId xmlns:a16="http://schemas.microsoft.com/office/drawing/2014/main" val="1094118831"/>
                    </a:ext>
                  </a:extLst>
                </a:gridCol>
                <a:gridCol w="3227561">
                  <a:extLst>
                    <a:ext uri="{9D8B030D-6E8A-4147-A177-3AD203B41FA5}">
                      <a16:colId xmlns:a16="http://schemas.microsoft.com/office/drawing/2014/main" val="1930192412"/>
                    </a:ext>
                  </a:extLst>
                </a:gridCol>
              </a:tblGrid>
              <a:tr h="649288">
                <a:tc gridSpan="2">
                  <a:txBody>
                    <a:bodyPr/>
                    <a:lstStyle/>
                    <a:p>
                      <a:pPr algn="ctr"/>
                      <a:r>
                        <a:rPr lang="en-US" dirty="0"/>
                        <a:t>Preterm Birth</a:t>
                      </a:r>
                    </a:p>
                  </a:txBody>
                  <a:tcPr anchor="ctr"/>
                </a:tc>
                <a:tc hMerge="1">
                  <a:txBody>
                    <a:bodyPr/>
                    <a:lstStyle/>
                    <a:p>
                      <a:endParaRPr lang="en-US" dirty="0"/>
                    </a:p>
                  </a:txBody>
                  <a:tcPr/>
                </a:tc>
                <a:extLst>
                  <a:ext uri="{0D108BD9-81ED-4DB2-BD59-A6C34878D82A}">
                    <a16:rowId xmlns:a16="http://schemas.microsoft.com/office/drawing/2014/main" val="2816526162"/>
                  </a:ext>
                </a:extLst>
              </a:tr>
              <a:tr h="6492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Extremely Preterm</a:t>
                      </a:r>
                    </a:p>
                  </a:txBody>
                  <a:tcPr anchor="ctr"/>
                </a:tc>
                <a:tc>
                  <a:txBody>
                    <a:bodyPr/>
                    <a:lstStyle/>
                    <a:p>
                      <a:r>
                        <a:rPr lang="en-US" sz="1200" dirty="0"/>
                        <a:t>Born before 28 weeks of pregnancy</a:t>
                      </a:r>
                    </a:p>
                  </a:txBody>
                  <a:tcPr anchor="ctr"/>
                </a:tc>
                <a:extLst>
                  <a:ext uri="{0D108BD9-81ED-4DB2-BD59-A6C34878D82A}">
                    <a16:rowId xmlns:a16="http://schemas.microsoft.com/office/drawing/2014/main" val="2528481603"/>
                  </a:ext>
                </a:extLst>
              </a:tr>
              <a:tr h="649288">
                <a:tc>
                  <a:txBody>
                    <a:bodyPr/>
                    <a:lstStyle/>
                    <a:p>
                      <a:r>
                        <a:rPr lang="en-US" sz="1200" dirty="0"/>
                        <a:t>Very Preterm</a:t>
                      </a:r>
                    </a:p>
                  </a:txBody>
                  <a:tcPr anchor="ctr"/>
                </a:tc>
                <a:tc>
                  <a:txBody>
                    <a:bodyPr/>
                    <a:lstStyle/>
                    <a:p>
                      <a:r>
                        <a:rPr lang="en-US" sz="1200" dirty="0"/>
                        <a:t>Born between 28-32 weeks of pregnancy</a:t>
                      </a:r>
                    </a:p>
                  </a:txBody>
                  <a:tcPr anchor="ctr"/>
                </a:tc>
                <a:extLst>
                  <a:ext uri="{0D108BD9-81ED-4DB2-BD59-A6C34878D82A}">
                    <a16:rowId xmlns:a16="http://schemas.microsoft.com/office/drawing/2014/main" val="2178833640"/>
                  </a:ext>
                </a:extLst>
              </a:tr>
              <a:tr h="649288">
                <a:tc>
                  <a:txBody>
                    <a:bodyPr/>
                    <a:lstStyle/>
                    <a:p>
                      <a:r>
                        <a:rPr lang="en-US" sz="1200" dirty="0"/>
                        <a:t>Preterm</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Born between 32-37 weeks of pregnancy</a:t>
                      </a:r>
                    </a:p>
                  </a:txBody>
                  <a:tcPr anchor="ctr"/>
                </a:tc>
                <a:extLst>
                  <a:ext uri="{0D108BD9-81ED-4DB2-BD59-A6C34878D82A}">
                    <a16:rowId xmlns:a16="http://schemas.microsoft.com/office/drawing/2014/main" val="2771533451"/>
                  </a:ext>
                </a:extLst>
              </a:tr>
              <a:tr h="649288">
                <a:tc>
                  <a:txBody>
                    <a:bodyPr/>
                    <a:lstStyle/>
                    <a:p>
                      <a:r>
                        <a:rPr lang="en-US" sz="1200" dirty="0"/>
                        <a:t>Late Preterm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Born between 37-38 weeks of pregnancy</a:t>
                      </a:r>
                    </a:p>
                  </a:txBody>
                  <a:tcPr anchor="ctr"/>
                </a:tc>
                <a:extLst>
                  <a:ext uri="{0D108BD9-81ED-4DB2-BD59-A6C34878D82A}">
                    <a16:rowId xmlns:a16="http://schemas.microsoft.com/office/drawing/2014/main" val="874472524"/>
                  </a:ext>
                </a:extLst>
              </a:tr>
              <a:tr h="649288">
                <a:tc>
                  <a:txBody>
                    <a:bodyPr/>
                    <a:lstStyle/>
                    <a:p>
                      <a:r>
                        <a:rPr lang="en-US" sz="1200" dirty="0"/>
                        <a:t>Full Term</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Born between 39-40 weeks of pregnancy</a:t>
                      </a:r>
                    </a:p>
                  </a:txBody>
                  <a:tcPr anchor="ctr"/>
                </a:tc>
                <a:extLst>
                  <a:ext uri="{0D108BD9-81ED-4DB2-BD59-A6C34878D82A}">
                    <a16:rowId xmlns:a16="http://schemas.microsoft.com/office/drawing/2014/main" val="3054743468"/>
                  </a:ext>
                </a:extLst>
              </a:tr>
            </a:tbl>
          </a:graphicData>
        </a:graphic>
      </p:graphicFrame>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5770" r="7775"/>
          <a:stretch/>
        </p:blipFill>
        <p:spPr>
          <a:xfrm>
            <a:off x="228600" y="1822222"/>
            <a:ext cx="3962400" cy="3895725"/>
          </a:xfrm>
          <a:prstGeom prst="rect">
            <a:avLst/>
          </a:prstGeom>
        </p:spPr>
      </p:pic>
    </p:spTree>
    <p:extLst>
      <p:ext uri="{BB962C8B-B14F-4D97-AF65-F5344CB8AC3E}">
        <p14:creationId xmlns:p14="http://schemas.microsoft.com/office/powerpoint/2010/main" val="648237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Provider Guide to Preterm Birth</a:t>
            </a:r>
          </a:p>
        </p:txBody>
      </p:sp>
      <p:sp>
        <p:nvSpPr>
          <p:cNvPr id="9" name="TextBox 8">
            <a:extLst>
              <a:ext uri="{FF2B5EF4-FFF2-40B4-BE49-F238E27FC236}">
                <a16:creationId xmlns:a16="http://schemas.microsoft.com/office/drawing/2014/main" id="{CC8DC7A6-1CFC-4136-813C-D6E79485781E}"/>
              </a:ext>
            </a:extLst>
          </p:cNvPr>
          <p:cNvSpPr txBox="1"/>
          <p:nvPr/>
        </p:nvSpPr>
        <p:spPr>
          <a:xfrm>
            <a:off x="609600" y="2362200"/>
            <a:ext cx="352982" cy="369332"/>
          </a:xfrm>
          <a:prstGeom prst="rect">
            <a:avLst/>
          </a:prstGeom>
          <a:noFill/>
        </p:spPr>
        <p:txBody>
          <a:bodyPr wrap="none" rtlCol="0">
            <a:spAutoFit/>
          </a:bodyPr>
          <a:lstStyle/>
          <a:p>
            <a:r>
              <a:rPr lang="en-US" dirty="0"/>
              <a:t>   </a:t>
            </a:r>
          </a:p>
        </p:txBody>
      </p:sp>
      <p:sp>
        <p:nvSpPr>
          <p:cNvPr id="12" name="TextBox 11">
            <a:extLst>
              <a:ext uri="{FF2B5EF4-FFF2-40B4-BE49-F238E27FC236}">
                <a16:creationId xmlns:a16="http://schemas.microsoft.com/office/drawing/2014/main" id="{CA27E9AF-6A29-4714-B939-273A55BFDD9A}"/>
              </a:ext>
            </a:extLst>
          </p:cNvPr>
          <p:cNvSpPr txBox="1"/>
          <p:nvPr/>
        </p:nvSpPr>
        <p:spPr>
          <a:xfrm>
            <a:off x="457200" y="1541792"/>
            <a:ext cx="8226553" cy="4325608"/>
          </a:xfrm>
          <a:prstGeom prst="rect">
            <a:avLst/>
          </a:prstGeom>
          <a:noFill/>
        </p:spPr>
        <p:txBody>
          <a:bodyPr wrap="square" rtlCol="0">
            <a:spAutoFit/>
          </a:bodyPr>
          <a:lstStyle/>
          <a:p>
            <a:pPr>
              <a:lnSpc>
                <a:spcPct val="250000"/>
              </a:lnSpc>
            </a:pPr>
            <a:r>
              <a:rPr lang="en-US" sz="2000" b="1" dirty="0"/>
              <a:t>Presenter: </a:t>
            </a:r>
          </a:p>
          <a:p>
            <a:pPr marL="182880">
              <a:lnSpc>
                <a:spcPct val="150000"/>
              </a:lnSpc>
              <a:buClr>
                <a:schemeClr val="accent1"/>
              </a:buClr>
            </a:pPr>
            <a:r>
              <a:rPr lang="en-US" dirty="0"/>
              <a:t>Risk factors for preterm birth:</a:t>
            </a:r>
          </a:p>
          <a:p>
            <a:pPr marL="457200" indent="-274320">
              <a:lnSpc>
                <a:spcPts val="2400"/>
              </a:lnSpc>
              <a:buClr>
                <a:schemeClr val="accent1"/>
              </a:buClr>
              <a:buFont typeface="Georgia" panose="02040502050405020303" pitchFamily="18" charset="0"/>
              <a:buChar char="●"/>
            </a:pPr>
            <a:r>
              <a:rPr lang="en-US" sz="1600" dirty="0"/>
              <a:t>Prior preterm birth: unexpectedly delivered a baby before 37 weeks in the past. </a:t>
            </a:r>
          </a:p>
          <a:p>
            <a:pPr marL="457200" indent="-274320">
              <a:lnSpc>
                <a:spcPts val="2400"/>
              </a:lnSpc>
              <a:buClr>
                <a:schemeClr val="accent1"/>
              </a:buClr>
              <a:buFont typeface="Georgia" panose="02040502050405020303" pitchFamily="18" charset="0"/>
              <a:buChar char="●"/>
            </a:pPr>
            <a:r>
              <a:rPr lang="en-US" sz="1600" dirty="0"/>
              <a:t>Pregnant with twins, triplets, or other multiples. </a:t>
            </a:r>
          </a:p>
          <a:p>
            <a:pPr marL="457200" indent="-274320">
              <a:lnSpc>
                <a:spcPts val="2400"/>
              </a:lnSpc>
              <a:buClr>
                <a:schemeClr val="accent1"/>
              </a:buClr>
              <a:buFont typeface="Georgia" panose="02040502050405020303" pitchFamily="18" charset="0"/>
              <a:buChar char="●"/>
            </a:pPr>
            <a:r>
              <a:rPr lang="en-US" sz="1600" dirty="0"/>
              <a:t>Problems with the uterus or cervix, e.g. short cervix or procedures done on cervix. </a:t>
            </a:r>
          </a:p>
          <a:p>
            <a:pPr marL="457200" indent="-274320">
              <a:lnSpc>
                <a:spcPts val="2400"/>
              </a:lnSpc>
              <a:buClr>
                <a:schemeClr val="accent1"/>
              </a:buClr>
              <a:buFont typeface="Georgia" panose="02040502050405020303" pitchFamily="18" charset="0"/>
              <a:buChar char="●"/>
            </a:pPr>
            <a:r>
              <a:rPr lang="en-US" sz="1600" dirty="0"/>
              <a:t>African-American heritage: Black women are twice as likely to have a preterm birth compared to white women. </a:t>
            </a:r>
          </a:p>
          <a:p>
            <a:pPr marL="457200" indent="-274320">
              <a:lnSpc>
                <a:spcPts val="2400"/>
              </a:lnSpc>
              <a:buClr>
                <a:schemeClr val="accent1"/>
              </a:buClr>
              <a:buFont typeface="Georgia" panose="02040502050405020303" pitchFamily="18" charset="0"/>
              <a:buChar char="●"/>
            </a:pPr>
            <a:r>
              <a:rPr lang="en-US" sz="1600" dirty="0"/>
              <a:t>High blood pressure, diabetes, or being overweight or underweight. </a:t>
            </a:r>
          </a:p>
          <a:p>
            <a:pPr marL="457200" indent="-274320">
              <a:lnSpc>
                <a:spcPts val="2400"/>
              </a:lnSpc>
              <a:buClr>
                <a:schemeClr val="accent1"/>
              </a:buClr>
              <a:buFont typeface="Georgia" panose="02040502050405020303" pitchFamily="18" charset="0"/>
              <a:buChar char="●"/>
            </a:pPr>
            <a:r>
              <a:rPr lang="en-US" sz="1600" dirty="0"/>
              <a:t>Having a lot of stress in life. Includes having low-income, unemployment, having little social support, unhealthy relationships, and fear of discrimination or racism. </a:t>
            </a:r>
          </a:p>
          <a:p>
            <a:pPr marL="457200" indent="-274320">
              <a:lnSpc>
                <a:spcPts val="2400"/>
              </a:lnSpc>
              <a:buClr>
                <a:schemeClr val="accent1"/>
              </a:buClr>
              <a:buFont typeface="Georgia" panose="02040502050405020303" pitchFamily="18" charset="0"/>
              <a:buChar char="●"/>
            </a:pPr>
            <a:r>
              <a:rPr lang="en-US" sz="1600" dirty="0"/>
              <a:t>Smoking, drinking alcohol or using drugs</a:t>
            </a:r>
          </a:p>
          <a:p>
            <a:pPr marL="457200" indent="-274320">
              <a:lnSpc>
                <a:spcPts val="2400"/>
              </a:lnSpc>
              <a:buClr>
                <a:schemeClr val="accent1"/>
              </a:buClr>
              <a:buFont typeface="Georgia" panose="02040502050405020303" pitchFamily="18" charset="0"/>
              <a:buChar char="●"/>
            </a:pPr>
            <a:r>
              <a:rPr lang="en-US" sz="1600" dirty="0"/>
              <a:t>Short duration between pregnancies, e.g. less than 18 months</a:t>
            </a:r>
          </a:p>
        </p:txBody>
      </p:sp>
    </p:spTree>
    <p:extLst>
      <p:ext uri="{BB962C8B-B14F-4D97-AF65-F5344CB8AC3E}">
        <p14:creationId xmlns:p14="http://schemas.microsoft.com/office/powerpoint/2010/main" val="2084065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1 in 10 pink">
            <a:extLst>
              <a:ext uri="{FF2B5EF4-FFF2-40B4-BE49-F238E27FC236}">
                <a16:creationId xmlns:a16="http://schemas.microsoft.com/office/drawing/2014/main" id="{FF4ED08C-AC22-4008-B6AF-5FA43EED84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1483770"/>
            <a:ext cx="2057400" cy="55669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4">
            <a:extLst>
              <a:ext uri="{FF2B5EF4-FFF2-40B4-BE49-F238E27FC236}">
                <a16:creationId xmlns:a16="http://schemas.microsoft.com/office/drawing/2014/main" id="{879835D3-F5E5-4375-AF65-72712647C26F}"/>
              </a:ext>
            </a:extLst>
          </p:cNvPr>
          <p:cNvSpPr txBox="1"/>
          <p:nvPr/>
        </p:nvSpPr>
        <p:spPr>
          <a:xfrm>
            <a:off x="2971800" y="1039101"/>
            <a:ext cx="3383280" cy="1005840"/>
          </a:xfrm>
          <a:prstGeom prst="rect">
            <a:avLst/>
          </a:prstGeom>
          <a:noFill/>
        </p:spPr>
        <p:txBody>
          <a:bodyPr wrap="square" rtlCol="0">
            <a:noAutofit/>
          </a:bodyPr>
          <a:lstStyle/>
          <a:p>
            <a:pPr marL="0" marR="0">
              <a:spcBef>
                <a:spcPts val="0"/>
              </a:spcBef>
              <a:spcAft>
                <a:spcPts val="0"/>
              </a:spcAft>
            </a:pPr>
            <a:r>
              <a:rPr lang="en-US" sz="2700" b="1" kern="1200" dirty="0">
                <a:solidFill>
                  <a:srgbClr val="A9217B"/>
                </a:solidFill>
                <a:effectLst/>
                <a:latin typeface="+mj-lt"/>
                <a:ea typeface="Museo 700"/>
                <a:cs typeface="Museo 700"/>
              </a:rPr>
              <a:t>1 in 10</a:t>
            </a:r>
          </a:p>
          <a:p>
            <a:pPr marL="0" marR="0">
              <a:spcBef>
                <a:spcPts val="0"/>
              </a:spcBef>
              <a:spcAft>
                <a:spcPts val="0"/>
              </a:spcAft>
            </a:pPr>
            <a:r>
              <a:rPr lang="en-US" kern="1200" dirty="0">
                <a:solidFill>
                  <a:schemeClr val="accent3">
                    <a:lumMod val="50000"/>
                  </a:schemeClr>
                </a:solidFill>
                <a:effectLst/>
                <a:latin typeface="+mj-lt"/>
                <a:ea typeface="Museo 700"/>
                <a:cs typeface="Museo 700"/>
              </a:rPr>
              <a:t>babies are born prematurely in Fresno County each year</a:t>
            </a:r>
            <a:endParaRPr lang="en-US" dirty="0">
              <a:solidFill>
                <a:schemeClr val="accent3">
                  <a:lumMod val="50000"/>
                </a:schemeClr>
              </a:solidFill>
              <a:effectLst/>
              <a:latin typeface="+mj-lt"/>
              <a:ea typeface="Times New Roman"/>
            </a:endParaRPr>
          </a:p>
        </p:txBody>
      </p:sp>
      <p:sp>
        <p:nvSpPr>
          <p:cNvPr id="9" name="Title 1">
            <a:extLst>
              <a:ext uri="{FF2B5EF4-FFF2-40B4-BE49-F238E27FC236}">
                <a16:creationId xmlns:a16="http://schemas.microsoft.com/office/drawing/2014/main" id="{296005B3-4D8D-40DA-9144-D6BA4E384E6E}"/>
              </a:ext>
            </a:extLst>
          </p:cNvPr>
          <p:cNvSpPr txBox="1">
            <a:spLocks/>
          </p:cNvSpPr>
          <p:nvPr/>
        </p:nvSpPr>
        <p:spPr>
          <a:xfrm>
            <a:off x="685801" y="277101"/>
            <a:ext cx="7772400" cy="1018299"/>
          </a:xfrm>
          <a:prstGeom prst="rect">
            <a:avLst/>
          </a:prstGeom>
        </p:spPr>
        <p:txBody>
          <a:bodyPr>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3600" b="1" dirty="0"/>
              <a:t>Preterm Birth</a:t>
            </a:r>
            <a:br>
              <a:rPr lang="en-US" sz="3600" b="1" dirty="0"/>
            </a:br>
            <a:endParaRPr lang="en-US" sz="3600" b="1" dirty="0"/>
          </a:p>
        </p:txBody>
      </p:sp>
      <p:sp>
        <p:nvSpPr>
          <p:cNvPr id="10" name="Pentagon 9">
            <a:extLst>
              <a:ext uri="{FF2B5EF4-FFF2-40B4-BE49-F238E27FC236}">
                <a16:creationId xmlns:a16="http://schemas.microsoft.com/office/drawing/2014/main" id="{5251E8CE-ED98-441D-AB0A-613D19933CD0}"/>
              </a:ext>
            </a:extLst>
          </p:cNvPr>
          <p:cNvSpPr/>
          <p:nvPr/>
        </p:nvSpPr>
        <p:spPr>
          <a:xfrm>
            <a:off x="451246" y="1058941"/>
            <a:ext cx="2057400" cy="2116059"/>
          </a:xfrm>
          <a:prstGeom prst="pentagon">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t>#1 Leading Cause of Infant Death</a:t>
            </a:r>
          </a:p>
        </p:txBody>
      </p:sp>
      <p:sp>
        <p:nvSpPr>
          <p:cNvPr id="11" name="TextBox 10">
            <a:extLst>
              <a:ext uri="{FF2B5EF4-FFF2-40B4-BE49-F238E27FC236}">
                <a16:creationId xmlns:a16="http://schemas.microsoft.com/office/drawing/2014/main" id="{29EB0AF0-8090-4F7F-963A-D056B6A758E8}"/>
              </a:ext>
            </a:extLst>
          </p:cNvPr>
          <p:cNvSpPr txBox="1"/>
          <p:nvPr/>
        </p:nvSpPr>
        <p:spPr>
          <a:xfrm>
            <a:off x="222646" y="4112359"/>
            <a:ext cx="4297680" cy="2194560"/>
          </a:xfrm>
          <a:prstGeom prst="rect">
            <a:avLst/>
          </a:prstGeom>
          <a:noFill/>
          <a:ln>
            <a:solidFill>
              <a:schemeClr val="accent3"/>
            </a:solidFill>
          </a:ln>
        </p:spPr>
        <p:txBody>
          <a:bodyPr wrap="square" rtlCol="0">
            <a:noAutofit/>
          </a:bodyPr>
          <a:lstStyle/>
          <a:p>
            <a:pPr marL="457200" indent="-274320">
              <a:buClr>
                <a:schemeClr val="accent1"/>
              </a:buClr>
              <a:buFont typeface="Calibri" panose="020F0502020204030204" pitchFamily="34" charset="0"/>
              <a:buChar char="●"/>
            </a:pPr>
            <a:r>
              <a:rPr lang="en-US" sz="1400" dirty="0">
                <a:latin typeface="+mj-lt"/>
                <a:ea typeface="Calibri"/>
                <a:cs typeface="Times New Roman"/>
              </a:rPr>
              <a:t>Attention-Deficit/Hyperactivity Disorder (ADHD)</a:t>
            </a:r>
          </a:p>
          <a:p>
            <a:pPr marL="457200" indent="-274320">
              <a:buClr>
                <a:schemeClr val="accent1"/>
              </a:buClr>
              <a:buFont typeface="Calibri" panose="020F0502020204030204" pitchFamily="34" charset="0"/>
              <a:buChar char="●"/>
            </a:pPr>
            <a:r>
              <a:rPr lang="en-US" sz="1400" dirty="0"/>
              <a:t>Autism Spectrum Disorder</a:t>
            </a:r>
          </a:p>
          <a:p>
            <a:pPr marL="457200" indent="-274320">
              <a:buClr>
                <a:schemeClr val="accent1"/>
              </a:buClr>
              <a:buFont typeface="Calibri" panose="020F0502020204030204" pitchFamily="34" charset="0"/>
              <a:buChar char="●"/>
            </a:pPr>
            <a:r>
              <a:rPr lang="en-US" sz="1400" dirty="0">
                <a:latin typeface="+mj-lt"/>
                <a:ea typeface="Calibri"/>
                <a:cs typeface="Times New Roman"/>
              </a:rPr>
              <a:t>Cerebral Palsy</a:t>
            </a:r>
          </a:p>
          <a:p>
            <a:pPr marL="457200" indent="-274320">
              <a:buClr>
                <a:schemeClr val="accent1"/>
              </a:buClr>
              <a:buFont typeface="Calibri" panose="020F0502020204030204" pitchFamily="34" charset="0"/>
              <a:buChar char="●"/>
            </a:pPr>
            <a:r>
              <a:rPr lang="en-US" sz="1400" dirty="0">
                <a:latin typeface="+mj-lt"/>
                <a:ea typeface="Calibri"/>
                <a:cs typeface="Times New Roman"/>
              </a:rPr>
              <a:t>Asthma</a:t>
            </a:r>
          </a:p>
          <a:p>
            <a:pPr marL="457200" indent="-274320">
              <a:buClr>
                <a:schemeClr val="accent1"/>
              </a:buClr>
              <a:buFont typeface="Calibri" panose="020F0502020204030204" pitchFamily="34" charset="0"/>
              <a:buChar char="●"/>
            </a:pPr>
            <a:r>
              <a:rPr lang="en-US" sz="1400" dirty="0">
                <a:latin typeface="+mj-lt"/>
                <a:ea typeface="Calibri"/>
                <a:cs typeface="Times New Roman"/>
              </a:rPr>
              <a:t>Hearing Loss</a:t>
            </a:r>
          </a:p>
          <a:p>
            <a:pPr marL="457200" indent="-274320">
              <a:buClr>
                <a:schemeClr val="accent1"/>
              </a:buClr>
              <a:buFont typeface="Calibri" panose="020F0502020204030204" pitchFamily="34" charset="0"/>
              <a:buChar char="●"/>
            </a:pPr>
            <a:r>
              <a:rPr lang="en-US" sz="1400" dirty="0">
                <a:latin typeface="+mj-lt"/>
                <a:ea typeface="Calibri"/>
                <a:cs typeface="Times New Roman"/>
              </a:rPr>
              <a:t>Vision Problems</a:t>
            </a:r>
            <a:endParaRPr lang="en-US" sz="1400" dirty="0">
              <a:latin typeface="+mj-lt"/>
            </a:endParaRPr>
          </a:p>
        </p:txBody>
      </p:sp>
      <p:sp>
        <p:nvSpPr>
          <p:cNvPr id="12" name="Rectangle 11">
            <a:extLst>
              <a:ext uri="{FF2B5EF4-FFF2-40B4-BE49-F238E27FC236}">
                <a16:creationId xmlns:a16="http://schemas.microsoft.com/office/drawing/2014/main" id="{16C9A6DB-95EA-404A-B967-FD58A12832DF}"/>
              </a:ext>
            </a:extLst>
          </p:cNvPr>
          <p:cNvSpPr/>
          <p:nvPr/>
        </p:nvSpPr>
        <p:spPr>
          <a:xfrm>
            <a:off x="2971800" y="2214771"/>
            <a:ext cx="3383280" cy="1005840"/>
          </a:xfrm>
          <a:prstGeom prst="rect">
            <a:avLst/>
          </a:prstGeom>
        </p:spPr>
        <p:txBody>
          <a:bodyPr wrap="square">
            <a:spAutoFit/>
          </a:bodyPr>
          <a:lstStyle/>
          <a:p>
            <a:r>
              <a:rPr lang="en-US" sz="2700" b="1" dirty="0">
                <a:solidFill>
                  <a:srgbClr val="A9217B"/>
                </a:solidFill>
                <a:latin typeface="+mj-lt"/>
              </a:rPr>
              <a:t>1 in 3</a:t>
            </a:r>
          </a:p>
          <a:p>
            <a:r>
              <a:rPr lang="en-US" dirty="0"/>
              <a:t>babies born prematurely will need special school services</a:t>
            </a:r>
          </a:p>
        </p:txBody>
      </p:sp>
      <p:pic>
        <p:nvPicPr>
          <p:cNvPr id="13" name="Picture 5" descr="1 in 10 pink">
            <a:extLst>
              <a:ext uri="{FF2B5EF4-FFF2-40B4-BE49-F238E27FC236}">
                <a16:creationId xmlns:a16="http://schemas.microsoft.com/office/drawing/2014/main" id="{2978E5A2-F037-404E-8940-49F0EA2B45E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6827"/>
          <a:stretch/>
        </p:blipFill>
        <p:spPr bwMode="auto">
          <a:xfrm>
            <a:off x="6400800" y="2652168"/>
            <a:ext cx="682506" cy="55669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0401F9C8-BD04-47B3-BD71-50430FCB6DCC}"/>
              </a:ext>
            </a:extLst>
          </p:cNvPr>
          <p:cNvSpPr/>
          <p:nvPr/>
        </p:nvSpPr>
        <p:spPr>
          <a:xfrm>
            <a:off x="4641370" y="4109860"/>
            <a:ext cx="4297680" cy="2194560"/>
          </a:xfrm>
          <a:prstGeom prst="rect">
            <a:avLst/>
          </a:prstGeom>
          <a:ln>
            <a:solidFill>
              <a:schemeClr val="accent3"/>
            </a:solidFill>
          </a:ln>
        </p:spPr>
        <p:txBody>
          <a:bodyPr wrap="square">
            <a:noAutofit/>
          </a:bodyPr>
          <a:lstStyle/>
          <a:p>
            <a:pPr marL="457200" lvl="0" indent="-274320">
              <a:buClr>
                <a:schemeClr val="accent1"/>
              </a:buClr>
              <a:buFont typeface="Georgia" panose="02040502050405020303" pitchFamily="18" charset="0"/>
              <a:buChar char="●"/>
            </a:pPr>
            <a:r>
              <a:rPr lang="en-US" sz="1400" dirty="0">
                <a:latin typeface="+mj-lt"/>
                <a:ea typeface="Times New Roman"/>
                <a:cs typeface="Calibri"/>
              </a:rPr>
              <a:t>Regular or frequent sensations of abdominal tightening (contractions). </a:t>
            </a:r>
            <a:endParaRPr lang="en-US" sz="1400" dirty="0">
              <a:latin typeface="+mj-lt"/>
              <a:ea typeface="Calibri"/>
              <a:cs typeface="Times New Roman"/>
            </a:endParaRPr>
          </a:p>
          <a:p>
            <a:pPr marL="457200" lvl="0" indent="-274320">
              <a:buClr>
                <a:schemeClr val="accent1"/>
              </a:buClr>
              <a:buFont typeface="Georgia" panose="02040502050405020303" pitchFamily="18" charset="0"/>
              <a:buChar char="●"/>
            </a:pPr>
            <a:r>
              <a:rPr lang="en-US" sz="1400" dirty="0">
                <a:latin typeface="+mj-lt"/>
                <a:ea typeface="Times New Roman"/>
                <a:cs typeface="Calibri"/>
              </a:rPr>
              <a:t>Constant low, dull backache. </a:t>
            </a:r>
            <a:endParaRPr lang="en-US" sz="1400" dirty="0">
              <a:latin typeface="+mj-lt"/>
              <a:ea typeface="Calibri"/>
              <a:cs typeface="Times New Roman"/>
            </a:endParaRPr>
          </a:p>
          <a:p>
            <a:pPr marL="457200" lvl="0" indent="-274320">
              <a:buClr>
                <a:schemeClr val="accent1"/>
              </a:buClr>
              <a:buFont typeface="Georgia" panose="02040502050405020303" pitchFamily="18" charset="0"/>
              <a:buChar char="●"/>
            </a:pPr>
            <a:r>
              <a:rPr lang="en-US" sz="1400" dirty="0">
                <a:latin typeface="+mj-lt"/>
                <a:ea typeface="Times New Roman"/>
                <a:cs typeface="Calibri"/>
              </a:rPr>
              <a:t>A sensation of pelvic or lower abdominal pressure or cramps. </a:t>
            </a:r>
            <a:endParaRPr lang="en-US" sz="1400" dirty="0">
              <a:latin typeface="+mj-lt"/>
              <a:ea typeface="Calibri"/>
              <a:cs typeface="Times New Roman"/>
            </a:endParaRPr>
          </a:p>
          <a:p>
            <a:pPr marL="457200" lvl="0" indent="-274320">
              <a:buClr>
                <a:schemeClr val="accent1"/>
              </a:buClr>
              <a:buFont typeface="Georgia" panose="02040502050405020303" pitchFamily="18" charset="0"/>
              <a:buChar char="●"/>
            </a:pPr>
            <a:r>
              <a:rPr lang="en-US" sz="1400" dirty="0">
                <a:latin typeface="+mj-lt"/>
                <a:ea typeface="Times New Roman"/>
                <a:cs typeface="Calibri"/>
              </a:rPr>
              <a:t>Vaginal spotting or light bleeding or a change in type of vaginal discharge, e.g. watery, mucus-like or bloody. </a:t>
            </a:r>
            <a:endParaRPr lang="en-US" sz="1400" dirty="0">
              <a:latin typeface="+mj-lt"/>
              <a:ea typeface="Calibri"/>
              <a:cs typeface="Times New Roman"/>
            </a:endParaRPr>
          </a:p>
          <a:p>
            <a:pPr marL="457200" lvl="0" indent="-274320">
              <a:buClr>
                <a:schemeClr val="accent1"/>
              </a:buClr>
              <a:buFont typeface="Georgia" panose="02040502050405020303" pitchFamily="18" charset="0"/>
              <a:buChar char="●"/>
            </a:pPr>
            <a:r>
              <a:rPr lang="en-US" sz="1400" dirty="0">
                <a:latin typeface="+mj-lt"/>
                <a:ea typeface="Times New Roman"/>
                <a:cs typeface="Calibri"/>
              </a:rPr>
              <a:t>Your water breaks. </a:t>
            </a:r>
            <a:endParaRPr lang="en-US" sz="1400" dirty="0"/>
          </a:p>
        </p:txBody>
      </p:sp>
      <p:sp>
        <p:nvSpPr>
          <p:cNvPr id="16" name="Rectangle 15">
            <a:extLst>
              <a:ext uri="{FF2B5EF4-FFF2-40B4-BE49-F238E27FC236}">
                <a16:creationId xmlns:a16="http://schemas.microsoft.com/office/drawing/2014/main" id="{56633E31-1E7F-4B53-964F-75D9981D5D9C}"/>
              </a:ext>
            </a:extLst>
          </p:cNvPr>
          <p:cNvSpPr/>
          <p:nvPr/>
        </p:nvSpPr>
        <p:spPr>
          <a:xfrm>
            <a:off x="4641370" y="3505200"/>
            <a:ext cx="4297680" cy="640080"/>
          </a:xfrm>
          <a:prstGeom prst="rect">
            <a:avLst/>
          </a:prstGeom>
          <a:solidFill>
            <a:schemeClr val="accent3">
              <a:lumMod val="75000"/>
            </a:schemeClr>
          </a:solidFill>
        </p:spPr>
        <p:txBody>
          <a:bodyPr wrap="square" anchor="ctr">
            <a:noAutofit/>
          </a:bodyPr>
          <a:lstStyle/>
          <a:p>
            <a:pPr algn="ctr"/>
            <a:r>
              <a:rPr lang="en-US" sz="1600" b="1" dirty="0">
                <a:solidFill>
                  <a:schemeClr val="bg1"/>
                </a:solidFill>
              </a:rPr>
              <a:t>Talk to your provider if you feel: </a:t>
            </a:r>
          </a:p>
        </p:txBody>
      </p:sp>
      <p:sp>
        <p:nvSpPr>
          <p:cNvPr id="17" name="Rectangle 16">
            <a:extLst>
              <a:ext uri="{FF2B5EF4-FFF2-40B4-BE49-F238E27FC236}">
                <a16:creationId xmlns:a16="http://schemas.microsoft.com/office/drawing/2014/main" id="{ADCDD37B-C884-42A8-BB49-F947492889E1}"/>
              </a:ext>
            </a:extLst>
          </p:cNvPr>
          <p:cNvSpPr/>
          <p:nvPr/>
        </p:nvSpPr>
        <p:spPr>
          <a:xfrm>
            <a:off x="222646" y="3532807"/>
            <a:ext cx="4297680" cy="640080"/>
          </a:xfrm>
          <a:prstGeom prst="rect">
            <a:avLst/>
          </a:prstGeom>
          <a:solidFill>
            <a:schemeClr val="accent3">
              <a:lumMod val="75000"/>
            </a:schemeClr>
          </a:solidFill>
        </p:spPr>
        <p:txBody>
          <a:bodyPr wrap="square" anchor="ctr">
            <a:noAutofit/>
          </a:bodyPr>
          <a:lstStyle/>
          <a:p>
            <a:pPr algn="ctr"/>
            <a:r>
              <a:rPr lang="en-US" sz="1400" b="1" dirty="0">
                <a:solidFill>
                  <a:schemeClr val="bg1"/>
                </a:solidFill>
              </a:rPr>
              <a:t>Being born too soon can lead to long-term disabilities and health problems including:</a:t>
            </a:r>
          </a:p>
        </p:txBody>
      </p:sp>
      <p:sp>
        <p:nvSpPr>
          <p:cNvPr id="18" name="Rectangle 17">
            <a:extLst>
              <a:ext uri="{FF2B5EF4-FFF2-40B4-BE49-F238E27FC236}">
                <a16:creationId xmlns:a16="http://schemas.microsoft.com/office/drawing/2014/main" id="{9B83AFC2-E81E-4711-9B9B-D29E80020CA6}"/>
              </a:ext>
            </a:extLst>
          </p:cNvPr>
          <p:cNvSpPr/>
          <p:nvPr/>
        </p:nvSpPr>
        <p:spPr>
          <a:xfrm>
            <a:off x="7095010" y="339451"/>
            <a:ext cx="2093834" cy="646331"/>
          </a:xfrm>
          <a:prstGeom prst="rect">
            <a:avLst/>
          </a:prstGeom>
        </p:spPr>
        <p:txBody>
          <a:bodyPr wrap="square">
            <a:spAutoFit/>
          </a:bodyPr>
          <a:lstStyle/>
          <a:p>
            <a:r>
              <a:rPr lang="en-US" sz="1200" dirty="0">
                <a:solidFill>
                  <a:schemeClr val="bg1"/>
                </a:solidFill>
              </a:rPr>
              <a:t>Find out more about preterm birth in Fresno </a:t>
            </a:r>
          </a:p>
          <a:p>
            <a:r>
              <a:rPr lang="en-US" sz="1200" dirty="0">
                <a:solidFill>
                  <a:schemeClr val="bg1"/>
                </a:solidFill>
              </a:rPr>
              <a:t>at www.ptbifresno.org</a:t>
            </a:r>
          </a:p>
        </p:txBody>
      </p:sp>
    </p:spTree>
    <p:extLst>
      <p:ext uri="{BB962C8B-B14F-4D97-AF65-F5344CB8AC3E}">
        <p14:creationId xmlns:p14="http://schemas.microsoft.com/office/powerpoint/2010/main" val="1275858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2362200" cy="2133600"/>
          </a:xfrm>
        </p:spPr>
        <p:txBody>
          <a:bodyPr>
            <a:normAutofit/>
          </a:bodyPr>
          <a:lstStyle/>
          <a:p>
            <a:r>
              <a:rPr lang="en-US" dirty="0">
                <a:solidFill>
                  <a:schemeClr val="bg1"/>
                </a:solidFill>
              </a:rPr>
              <a:t>What is Maternal Depression and Anxiety?</a:t>
            </a:r>
          </a:p>
        </p:txBody>
      </p:sp>
      <p:sp>
        <p:nvSpPr>
          <p:cNvPr id="3" name="Text Placeholder 2"/>
          <p:cNvSpPr>
            <a:spLocks noGrp="1"/>
          </p:cNvSpPr>
          <p:nvPr>
            <p:ph type="body" sz="half" idx="2"/>
          </p:nvPr>
        </p:nvSpPr>
        <p:spPr>
          <a:xfrm>
            <a:off x="152400" y="2590800"/>
            <a:ext cx="2834640" cy="3810000"/>
          </a:xfrm>
        </p:spPr>
        <p:txBody>
          <a:bodyPr>
            <a:normAutofit/>
          </a:bodyPr>
          <a:lstStyle/>
          <a:p>
            <a:pPr marL="640080" indent="-457200">
              <a:buClr>
                <a:schemeClr val="bg1"/>
              </a:buClr>
              <a:buFont typeface="Wingdings" panose="05000000000000000000" pitchFamily="2" charset="2"/>
              <a:buChar char="q"/>
              <a:tabLst>
                <a:tab pos="91440" algn="l"/>
              </a:tabLst>
            </a:pPr>
            <a:r>
              <a:rPr lang="en-US" sz="2200" dirty="0"/>
              <a:t>Happy</a:t>
            </a:r>
          </a:p>
          <a:p>
            <a:pPr marL="640080" indent="-457200">
              <a:buClr>
                <a:schemeClr val="bg1"/>
              </a:buClr>
              <a:buFont typeface="Wingdings" panose="05000000000000000000" pitchFamily="2" charset="2"/>
              <a:buChar char="q"/>
              <a:tabLst>
                <a:tab pos="91440" algn="l"/>
              </a:tabLst>
            </a:pPr>
            <a:r>
              <a:rPr lang="en-US" sz="2200" dirty="0"/>
              <a:t>Sad</a:t>
            </a:r>
          </a:p>
          <a:p>
            <a:pPr marL="640080" indent="-457200">
              <a:buClr>
                <a:schemeClr val="bg1"/>
              </a:buClr>
              <a:buFont typeface="Wingdings" panose="05000000000000000000" pitchFamily="2" charset="2"/>
              <a:buChar char="q"/>
              <a:tabLst>
                <a:tab pos="91440" algn="l"/>
              </a:tabLst>
            </a:pPr>
            <a:r>
              <a:rPr lang="en-US" sz="2200" dirty="0"/>
              <a:t>Mad</a:t>
            </a:r>
          </a:p>
          <a:p>
            <a:pPr marL="640080" indent="-457200">
              <a:buClr>
                <a:schemeClr val="bg1"/>
              </a:buClr>
              <a:buFont typeface="Wingdings" panose="05000000000000000000" pitchFamily="2" charset="2"/>
              <a:buChar char="q"/>
              <a:tabLst>
                <a:tab pos="91440" algn="l"/>
              </a:tabLst>
            </a:pPr>
            <a:r>
              <a:rPr lang="en-US" sz="2200" dirty="0"/>
              <a:t>Anxious</a:t>
            </a:r>
          </a:p>
          <a:p>
            <a:pPr marL="640080" indent="-457200">
              <a:buClr>
                <a:schemeClr val="bg1"/>
              </a:buClr>
              <a:buFont typeface="Wingdings" panose="05000000000000000000" pitchFamily="2" charset="2"/>
              <a:buChar char="q"/>
              <a:tabLst>
                <a:tab pos="91440" algn="l"/>
              </a:tabLst>
            </a:pPr>
            <a:r>
              <a:rPr lang="en-US" sz="2200" dirty="0"/>
              <a:t>Hopeful</a:t>
            </a:r>
          </a:p>
          <a:p>
            <a:pPr marL="640080" indent="-457200">
              <a:buClr>
                <a:schemeClr val="bg1"/>
              </a:buClr>
              <a:buFont typeface="Wingdings" panose="05000000000000000000" pitchFamily="2" charset="2"/>
              <a:buChar char="q"/>
              <a:tabLst>
                <a:tab pos="91440" algn="l"/>
              </a:tabLst>
            </a:pPr>
            <a:r>
              <a:rPr lang="en-US" sz="2200" dirty="0"/>
              <a:t>Scared</a:t>
            </a:r>
          </a:p>
          <a:p>
            <a:pPr marL="640080" indent="-457200">
              <a:buClr>
                <a:schemeClr val="bg1"/>
              </a:buClr>
              <a:buFont typeface="Wingdings" panose="05000000000000000000" pitchFamily="2" charset="2"/>
              <a:buChar char="q"/>
              <a:tabLst>
                <a:tab pos="91440" algn="l"/>
              </a:tabLst>
            </a:pPr>
            <a:r>
              <a:rPr lang="en-US" sz="2200" dirty="0"/>
              <a:t>Irritated </a:t>
            </a:r>
          </a:p>
          <a:p>
            <a:pPr marL="640080" indent="-457200">
              <a:buClr>
                <a:schemeClr val="bg1"/>
              </a:buClr>
              <a:buFont typeface="Wingdings" panose="05000000000000000000" pitchFamily="2" charset="2"/>
              <a:buChar char="q"/>
              <a:tabLst>
                <a:tab pos="91440" algn="l"/>
              </a:tabLst>
            </a:pPr>
            <a:endParaRPr lang="en-US" sz="2600" dirty="0"/>
          </a:p>
          <a:p>
            <a:endParaRPr lang="en-US" dirty="0"/>
          </a:p>
        </p:txBody>
      </p:sp>
      <p:pic>
        <p:nvPicPr>
          <p:cNvPr id="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t="13636" b="13636"/>
          <a:stretch>
            <a:fillRect/>
          </a:stretch>
        </p:blipFill>
        <p:spPr>
          <a:xfrm>
            <a:off x="3000375" y="1295400"/>
            <a:ext cx="5867400" cy="4267200"/>
          </a:xfrm>
        </p:spPr>
      </p:pic>
    </p:spTree>
    <p:extLst>
      <p:ext uri="{BB962C8B-B14F-4D97-AF65-F5344CB8AC3E}">
        <p14:creationId xmlns:p14="http://schemas.microsoft.com/office/powerpoint/2010/main" val="356194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le 25"/>
          <p:cNvGraphicFramePr>
            <a:graphicFrameLocks noGrp="1"/>
          </p:cNvGraphicFramePr>
          <p:nvPr>
            <p:extLst>
              <p:ext uri="{D42A27DB-BD31-4B8C-83A1-F6EECF244321}">
                <p14:modId xmlns:p14="http://schemas.microsoft.com/office/powerpoint/2010/main" val="2949753641"/>
              </p:ext>
            </p:extLst>
          </p:nvPr>
        </p:nvGraphicFramePr>
        <p:xfrm>
          <a:off x="182880" y="1447800"/>
          <a:ext cx="4389120" cy="2743200"/>
        </p:xfrm>
        <a:graphic>
          <a:graphicData uri="http://schemas.openxmlformats.org/drawingml/2006/table">
            <a:tbl>
              <a:tblPr firstRow="1" bandRow="1">
                <a:tableStyleId>{F5AB1C69-6EDB-4FF4-983F-18BD219EF322}</a:tableStyleId>
              </a:tblPr>
              <a:tblGrid>
                <a:gridCol w="4389120">
                  <a:extLst>
                    <a:ext uri="{9D8B030D-6E8A-4147-A177-3AD203B41FA5}">
                      <a16:colId xmlns:a16="http://schemas.microsoft.com/office/drawing/2014/main" val="20000"/>
                    </a:ext>
                  </a:extLst>
                </a:gridCol>
              </a:tblGrid>
              <a:tr h="353961">
                <a:tc>
                  <a:txBody>
                    <a:bodyPr/>
                    <a:lstStyle/>
                    <a:p>
                      <a:pPr marL="0" marR="0" algn="ctr">
                        <a:lnSpc>
                          <a:spcPct val="107000"/>
                        </a:lnSpc>
                        <a:spcBef>
                          <a:spcPts val="0"/>
                        </a:spcBef>
                        <a:spcAft>
                          <a:spcPts val="0"/>
                        </a:spcAft>
                      </a:pPr>
                      <a:r>
                        <a:rPr lang="en-US" sz="1000" u="none" cap="all" dirty="0">
                          <a:effectLst/>
                        </a:rPr>
                        <a:t>Signs of Preterm Labor</a:t>
                      </a:r>
                      <a:endParaRPr lang="en-US" sz="1000" u="none" dirty="0">
                        <a:effectLst/>
                        <a:latin typeface="Calibri"/>
                        <a:ea typeface="Calibri"/>
                        <a:cs typeface="Times New Roman"/>
                      </a:endParaRPr>
                    </a:p>
                  </a:txBody>
                  <a:tcPr marL="62830" marR="62830" marT="0" marB="0" anchor="ctr"/>
                </a:tc>
                <a:extLst>
                  <a:ext uri="{0D108BD9-81ED-4DB2-BD59-A6C34878D82A}">
                    <a16:rowId xmlns:a16="http://schemas.microsoft.com/office/drawing/2014/main" val="10000"/>
                  </a:ext>
                </a:extLst>
              </a:tr>
              <a:tr h="2389239">
                <a:tc>
                  <a:txBody>
                    <a:bodyPr/>
                    <a:lstStyle/>
                    <a:p>
                      <a:pPr marL="274320" marR="0" lvl="0" indent="-274320" algn="l">
                        <a:lnSpc>
                          <a:spcPct val="100000"/>
                        </a:lnSpc>
                        <a:spcBef>
                          <a:spcPts val="0"/>
                        </a:spcBef>
                        <a:spcAft>
                          <a:spcPts val="0"/>
                        </a:spcAft>
                        <a:buClr>
                          <a:schemeClr val="accent1"/>
                        </a:buClr>
                        <a:buFont typeface="Georgia" panose="02040502050405020303" pitchFamily="18" charset="0"/>
                        <a:buChar char="●"/>
                      </a:pPr>
                      <a:endParaRPr lang="en-US" sz="1100" dirty="0">
                        <a:effectLst/>
                      </a:endParaRPr>
                    </a:p>
                    <a:p>
                      <a:pPr marL="274320" marR="0" lvl="0" indent="-274320" algn="l">
                        <a:lnSpc>
                          <a:spcPct val="100000"/>
                        </a:lnSpc>
                        <a:spcBef>
                          <a:spcPts val="0"/>
                        </a:spcBef>
                        <a:spcAft>
                          <a:spcPts val="0"/>
                        </a:spcAft>
                        <a:buClr>
                          <a:schemeClr val="accent1"/>
                        </a:buClr>
                        <a:buFont typeface="Georgia" panose="02040502050405020303" pitchFamily="18" charset="0"/>
                        <a:buChar char="●"/>
                      </a:pPr>
                      <a:r>
                        <a:rPr lang="en-US" sz="1100" dirty="0">
                          <a:effectLst/>
                        </a:rPr>
                        <a:t>Regular or frequent sensations of abdominal tightening (contractions)</a:t>
                      </a:r>
                    </a:p>
                    <a:p>
                      <a:pPr marL="274320" marR="0" lvl="0" indent="-274320" algn="l">
                        <a:lnSpc>
                          <a:spcPct val="100000"/>
                        </a:lnSpc>
                        <a:spcBef>
                          <a:spcPts val="0"/>
                        </a:spcBef>
                        <a:spcAft>
                          <a:spcPts val="0"/>
                        </a:spcAft>
                        <a:buClr>
                          <a:schemeClr val="accent1"/>
                        </a:buClr>
                        <a:buFont typeface="Georgia" panose="02040502050405020303" pitchFamily="18" charset="0"/>
                        <a:buChar char="●"/>
                      </a:pPr>
                      <a:r>
                        <a:rPr lang="en-US" sz="1100" dirty="0">
                          <a:effectLst/>
                        </a:rPr>
                        <a:t>Constant low, dull backache </a:t>
                      </a:r>
                    </a:p>
                    <a:p>
                      <a:pPr marL="274320" marR="0" lvl="0" indent="-274320" algn="l">
                        <a:lnSpc>
                          <a:spcPct val="100000"/>
                        </a:lnSpc>
                        <a:spcBef>
                          <a:spcPts val="0"/>
                        </a:spcBef>
                        <a:spcAft>
                          <a:spcPts val="0"/>
                        </a:spcAft>
                        <a:buClr>
                          <a:schemeClr val="accent1"/>
                        </a:buClr>
                        <a:buFont typeface="Georgia" panose="02040502050405020303" pitchFamily="18" charset="0"/>
                        <a:buChar char="●"/>
                      </a:pPr>
                      <a:r>
                        <a:rPr lang="en-US" sz="1100" dirty="0">
                          <a:effectLst/>
                        </a:rPr>
                        <a:t>A sensation of pelvic or lower abdominal pressure or cramps </a:t>
                      </a:r>
                    </a:p>
                    <a:p>
                      <a:pPr marL="274320" marR="0" lvl="0" indent="-274320" algn="l">
                        <a:lnSpc>
                          <a:spcPct val="100000"/>
                        </a:lnSpc>
                        <a:spcBef>
                          <a:spcPts val="0"/>
                        </a:spcBef>
                        <a:spcAft>
                          <a:spcPts val="0"/>
                        </a:spcAft>
                        <a:buClr>
                          <a:schemeClr val="accent1"/>
                        </a:buClr>
                        <a:buFont typeface="Georgia" panose="02040502050405020303" pitchFamily="18" charset="0"/>
                        <a:buChar char="●"/>
                      </a:pPr>
                      <a:r>
                        <a:rPr lang="en-US" sz="1100" dirty="0">
                          <a:effectLst/>
                        </a:rPr>
                        <a:t>Vaginal spotting or light bleeding or a change in type of vaginal discharge (watery, mucus-like or bloody) </a:t>
                      </a:r>
                    </a:p>
                    <a:p>
                      <a:pPr marL="274320" marR="0" lvl="0" indent="-274320" algn="l">
                        <a:lnSpc>
                          <a:spcPct val="100000"/>
                        </a:lnSpc>
                        <a:spcBef>
                          <a:spcPts val="0"/>
                        </a:spcBef>
                        <a:spcAft>
                          <a:spcPts val="0"/>
                        </a:spcAft>
                        <a:buClr>
                          <a:schemeClr val="accent1"/>
                        </a:buClr>
                        <a:buFont typeface="Georgia" panose="02040502050405020303" pitchFamily="18" charset="0"/>
                        <a:buChar char="●"/>
                      </a:pPr>
                      <a:r>
                        <a:rPr lang="en-US" sz="1100" dirty="0">
                          <a:effectLst/>
                        </a:rPr>
                        <a:t>Preterm rupture of membranes — in a gush or a continuous trickle of fluid after the membrane around the baby breaks or tears</a:t>
                      </a:r>
                      <a:endParaRPr lang="en-US" sz="1100" dirty="0">
                        <a:effectLst/>
                        <a:latin typeface="Calibri"/>
                        <a:ea typeface="Calibri"/>
                        <a:cs typeface="Times New Roman"/>
                      </a:endParaRPr>
                    </a:p>
                  </a:txBody>
                  <a:tcPr marL="62830" marR="62830" marT="0" marB="0">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28" name="Title 27"/>
          <p:cNvSpPr>
            <a:spLocks noGrp="1"/>
          </p:cNvSpPr>
          <p:nvPr>
            <p:ph type="title"/>
          </p:nvPr>
        </p:nvSpPr>
        <p:spPr>
          <a:xfrm>
            <a:off x="304800" y="533400"/>
            <a:ext cx="8534400" cy="758952"/>
          </a:xfrm>
        </p:spPr>
        <p:txBody>
          <a:bodyPr>
            <a:normAutofit fontScale="90000"/>
          </a:bodyPr>
          <a:lstStyle/>
          <a:p>
            <a:r>
              <a:rPr lang="en-US" dirty="0"/>
              <a:t>Provider Guide to Preterm Birth</a:t>
            </a:r>
            <a:br>
              <a:rPr lang="en-US" dirty="0"/>
            </a:br>
            <a:endParaRPr lang="en-US" dirty="0"/>
          </a:p>
        </p:txBody>
      </p:sp>
      <p:graphicFrame>
        <p:nvGraphicFramePr>
          <p:cNvPr id="3" name="Table 2">
            <a:extLst>
              <a:ext uri="{FF2B5EF4-FFF2-40B4-BE49-F238E27FC236}">
                <a16:creationId xmlns:a16="http://schemas.microsoft.com/office/drawing/2014/main" id="{96BA5E17-AA40-47FB-8BDB-D89B1544943D}"/>
              </a:ext>
            </a:extLst>
          </p:cNvPr>
          <p:cNvGraphicFramePr>
            <a:graphicFrameLocks noGrp="1"/>
          </p:cNvGraphicFramePr>
          <p:nvPr>
            <p:extLst>
              <p:ext uri="{D42A27DB-BD31-4B8C-83A1-F6EECF244321}">
                <p14:modId xmlns:p14="http://schemas.microsoft.com/office/powerpoint/2010/main" val="625258887"/>
              </p:ext>
            </p:extLst>
          </p:nvPr>
        </p:nvGraphicFramePr>
        <p:xfrm>
          <a:off x="4580467" y="1447800"/>
          <a:ext cx="4389120" cy="2743200"/>
        </p:xfrm>
        <a:graphic>
          <a:graphicData uri="http://schemas.openxmlformats.org/drawingml/2006/table">
            <a:tbl>
              <a:tblPr firstRow="1" bandRow="1">
                <a:tableStyleId>{F5AB1C69-6EDB-4FF4-983F-18BD219EF322}</a:tableStyleId>
              </a:tblPr>
              <a:tblGrid>
                <a:gridCol w="4389120">
                  <a:extLst>
                    <a:ext uri="{9D8B030D-6E8A-4147-A177-3AD203B41FA5}">
                      <a16:colId xmlns:a16="http://schemas.microsoft.com/office/drawing/2014/main" val="732075040"/>
                    </a:ext>
                  </a:extLst>
                </a:gridCol>
              </a:tblGrid>
              <a:tr h="314638">
                <a:tc>
                  <a:txBody>
                    <a:bodyPr/>
                    <a:lstStyle/>
                    <a:p>
                      <a:pPr marL="0" marR="0" algn="ctr">
                        <a:lnSpc>
                          <a:spcPct val="107000"/>
                        </a:lnSpc>
                        <a:spcBef>
                          <a:spcPts val="0"/>
                        </a:spcBef>
                        <a:spcAft>
                          <a:spcPts val="0"/>
                        </a:spcAft>
                      </a:pPr>
                      <a:r>
                        <a:rPr lang="en-US" sz="1000" u="none" cap="all" dirty="0">
                          <a:effectLst/>
                        </a:rPr>
                        <a:t>How mothers Can Reduce the Risk of Preterm Birth</a:t>
                      </a:r>
                      <a:r>
                        <a:rPr lang="en-US" sz="1000" u="sng" cap="all" dirty="0">
                          <a:effectLst/>
                        </a:rPr>
                        <a:t> </a:t>
                      </a:r>
                      <a:endParaRPr lang="en-US" sz="1000" dirty="0">
                        <a:effectLst/>
                        <a:latin typeface="Calibri"/>
                        <a:ea typeface="Calibri"/>
                        <a:cs typeface="Times New Roman"/>
                      </a:endParaRPr>
                    </a:p>
                  </a:txBody>
                  <a:tcPr marL="62830" marR="62830" marT="0" marB="0" anchor="ctr"/>
                </a:tc>
                <a:extLst>
                  <a:ext uri="{0D108BD9-81ED-4DB2-BD59-A6C34878D82A}">
                    <a16:rowId xmlns:a16="http://schemas.microsoft.com/office/drawing/2014/main" val="2285728416"/>
                  </a:ext>
                </a:extLst>
              </a:tr>
              <a:tr h="2428562">
                <a:tc>
                  <a:txBody>
                    <a:bodyPr/>
                    <a:lstStyle/>
                    <a:p>
                      <a:pPr marL="182880" marR="0" lvl="0" indent="-182880" algn="l">
                        <a:lnSpc>
                          <a:spcPct val="100000"/>
                        </a:lnSpc>
                        <a:spcBef>
                          <a:spcPts val="0"/>
                        </a:spcBef>
                        <a:spcAft>
                          <a:spcPts val="0"/>
                        </a:spcAft>
                        <a:buClr>
                          <a:schemeClr val="accent1"/>
                        </a:buClr>
                        <a:buFont typeface="Georgia" panose="02040502050405020303" pitchFamily="18" charset="0"/>
                        <a:buChar char="●"/>
                      </a:pPr>
                      <a:endParaRPr lang="en-US" sz="1050" dirty="0">
                        <a:effectLst/>
                      </a:endParaRPr>
                    </a:p>
                    <a:p>
                      <a:pPr marL="182880" marR="0" lvl="0" indent="-182880" algn="l">
                        <a:lnSpc>
                          <a:spcPct val="100000"/>
                        </a:lnSpc>
                        <a:spcBef>
                          <a:spcPts val="0"/>
                        </a:spcBef>
                        <a:spcAft>
                          <a:spcPts val="0"/>
                        </a:spcAft>
                        <a:buClr>
                          <a:schemeClr val="accent1"/>
                        </a:buClr>
                        <a:buFont typeface="Georgia" panose="02040502050405020303" pitchFamily="18" charset="0"/>
                        <a:buChar char="●"/>
                      </a:pPr>
                      <a:r>
                        <a:rPr lang="en-US" sz="1050" dirty="0">
                          <a:effectLst/>
                        </a:rPr>
                        <a:t>Wait at least 18 months between giving birth and getting pregnant again.</a:t>
                      </a:r>
                    </a:p>
                    <a:p>
                      <a:pPr marL="182880" marR="0" lvl="0" indent="-182880" algn="l">
                        <a:lnSpc>
                          <a:spcPct val="100000"/>
                        </a:lnSpc>
                        <a:spcBef>
                          <a:spcPts val="0"/>
                        </a:spcBef>
                        <a:spcAft>
                          <a:spcPts val="0"/>
                        </a:spcAft>
                        <a:buClr>
                          <a:schemeClr val="accent1"/>
                        </a:buClr>
                        <a:buFont typeface="Georgia" panose="02040502050405020303" pitchFamily="18" charset="0"/>
                        <a:buChar char="●"/>
                      </a:pPr>
                      <a:r>
                        <a:rPr lang="en-US" sz="1050" dirty="0">
                          <a:effectLst/>
                        </a:rPr>
                        <a:t>Stress the importance of starting prenatal care early and continue to go to all of her checkups, even if she feels fine </a:t>
                      </a:r>
                    </a:p>
                    <a:p>
                      <a:pPr marL="182880" marR="0" lvl="0" indent="-182880" algn="l">
                        <a:lnSpc>
                          <a:spcPct val="100000"/>
                        </a:lnSpc>
                        <a:spcBef>
                          <a:spcPts val="0"/>
                        </a:spcBef>
                        <a:spcAft>
                          <a:spcPts val="0"/>
                        </a:spcAft>
                        <a:buClr>
                          <a:schemeClr val="accent1"/>
                        </a:buClr>
                        <a:buFont typeface="Georgia" panose="02040502050405020303" pitchFamily="18" charset="0"/>
                        <a:buChar char="●"/>
                      </a:pPr>
                      <a:r>
                        <a:rPr lang="en-US" sz="1050" dirty="0">
                          <a:effectLst/>
                        </a:rPr>
                        <a:t>Get to a healthy weight before pregnancy and gain the right amount of weight during pregnancy.</a:t>
                      </a:r>
                    </a:p>
                    <a:p>
                      <a:pPr marL="182880" marR="0" lvl="0" indent="-182880" algn="l">
                        <a:lnSpc>
                          <a:spcPct val="100000"/>
                        </a:lnSpc>
                        <a:spcBef>
                          <a:spcPts val="0"/>
                        </a:spcBef>
                        <a:spcAft>
                          <a:spcPts val="0"/>
                        </a:spcAft>
                        <a:buClr>
                          <a:schemeClr val="accent1"/>
                        </a:buClr>
                        <a:buFont typeface="Georgia" panose="02040502050405020303" pitchFamily="18" charset="0"/>
                        <a:buChar char="●"/>
                      </a:pPr>
                      <a:r>
                        <a:rPr lang="en-US" sz="1050" dirty="0">
                          <a:effectLst/>
                        </a:rPr>
                        <a:t>Reduce stress. </a:t>
                      </a:r>
                    </a:p>
                    <a:p>
                      <a:pPr marL="182880" marR="0" lvl="0" indent="-182880" algn="l">
                        <a:lnSpc>
                          <a:spcPct val="100000"/>
                        </a:lnSpc>
                        <a:spcBef>
                          <a:spcPts val="0"/>
                        </a:spcBef>
                        <a:spcAft>
                          <a:spcPts val="0"/>
                        </a:spcAft>
                        <a:buClr>
                          <a:schemeClr val="accent1"/>
                        </a:buClr>
                        <a:buFont typeface="Georgia" panose="02040502050405020303" pitchFamily="18" charset="0"/>
                        <a:buChar char="●"/>
                      </a:pPr>
                      <a:r>
                        <a:rPr lang="en-US" sz="1050" dirty="0">
                          <a:effectLst/>
                        </a:rPr>
                        <a:t>Eat healthy foods and do something active every day.</a:t>
                      </a:r>
                    </a:p>
                    <a:p>
                      <a:pPr marL="182880" marR="0" lvl="0" indent="-182880" algn="l">
                        <a:lnSpc>
                          <a:spcPct val="100000"/>
                        </a:lnSpc>
                        <a:spcBef>
                          <a:spcPts val="0"/>
                        </a:spcBef>
                        <a:spcAft>
                          <a:spcPts val="0"/>
                        </a:spcAft>
                        <a:buClr>
                          <a:schemeClr val="accent1"/>
                        </a:buClr>
                        <a:buFont typeface="Georgia" panose="02040502050405020303" pitchFamily="18" charset="0"/>
                        <a:buChar char="●"/>
                      </a:pPr>
                      <a:r>
                        <a:rPr lang="en-US" sz="1050" dirty="0">
                          <a:effectLst/>
                        </a:rPr>
                        <a:t>Protect herself from infections: Wash hands, don’t eat raw meat, fish or eggs, and have safe sex. </a:t>
                      </a:r>
                    </a:p>
                    <a:p>
                      <a:pPr marL="182880" marR="0" lvl="0" indent="-182880" algn="l">
                        <a:lnSpc>
                          <a:spcPct val="100000"/>
                        </a:lnSpc>
                        <a:spcBef>
                          <a:spcPts val="0"/>
                        </a:spcBef>
                        <a:spcAft>
                          <a:spcPts val="0"/>
                        </a:spcAft>
                        <a:buClr>
                          <a:schemeClr val="accent1"/>
                        </a:buClr>
                        <a:buFont typeface="Georgia" panose="02040502050405020303" pitchFamily="18" charset="0"/>
                        <a:buChar char="●"/>
                      </a:pPr>
                      <a:r>
                        <a:rPr lang="en-US" sz="1050" dirty="0">
                          <a:effectLst/>
                        </a:rPr>
                        <a:t>Avoid smoking, drinking alcohol, using street drugs, or abusing prescription drugs.</a:t>
                      </a:r>
                    </a:p>
                    <a:p>
                      <a:pPr marL="182880" marR="0" lvl="0" indent="-182880" algn="l">
                        <a:lnSpc>
                          <a:spcPct val="100000"/>
                        </a:lnSpc>
                        <a:spcBef>
                          <a:spcPts val="0"/>
                        </a:spcBef>
                        <a:spcAft>
                          <a:spcPts val="0"/>
                        </a:spcAft>
                        <a:buClr>
                          <a:schemeClr val="accent1"/>
                        </a:buClr>
                        <a:buFont typeface="Georgia" panose="02040502050405020303" pitchFamily="18" charset="0"/>
                        <a:buChar char="●"/>
                      </a:pPr>
                      <a:r>
                        <a:rPr lang="en-US" sz="1050" dirty="0">
                          <a:effectLst/>
                        </a:rPr>
                        <a:t>Get treated for chronic health conditions, such as high blood pressure, diabetes, depression and thyroid problems. </a:t>
                      </a:r>
                      <a:endParaRPr lang="en-US" sz="1050" dirty="0">
                        <a:effectLst/>
                        <a:latin typeface="Calibri"/>
                        <a:ea typeface="Calibri"/>
                        <a:cs typeface="Times New Roman"/>
                      </a:endParaRPr>
                    </a:p>
                  </a:txBody>
                  <a:tcPr marL="62830" marR="62830" marT="0" marB="0">
                    <a:solidFill>
                      <a:schemeClr val="accent3">
                        <a:lumMod val="20000"/>
                        <a:lumOff val="80000"/>
                      </a:schemeClr>
                    </a:solidFill>
                  </a:tcPr>
                </a:tc>
                <a:extLst>
                  <a:ext uri="{0D108BD9-81ED-4DB2-BD59-A6C34878D82A}">
                    <a16:rowId xmlns:a16="http://schemas.microsoft.com/office/drawing/2014/main" val="2449041548"/>
                  </a:ext>
                </a:extLst>
              </a:tr>
            </a:tbl>
          </a:graphicData>
        </a:graphic>
      </p:graphicFrame>
      <p:grpSp>
        <p:nvGrpSpPr>
          <p:cNvPr id="8" name="Group 7">
            <a:extLst>
              <a:ext uri="{FF2B5EF4-FFF2-40B4-BE49-F238E27FC236}">
                <a16:creationId xmlns:a16="http://schemas.microsoft.com/office/drawing/2014/main" id="{F93E8FCA-2C69-45F8-9731-13D1E2A4765D}"/>
              </a:ext>
            </a:extLst>
          </p:cNvPr>
          <p:cNvGrpSpPr/>
          <p:nvPr/>
        </p:nvGrpSpPr>
        <p:grpSpPr>
          <a:xfrm>
            <a:off x="533400" y="5892801"/>
            <a:ext cx="8153400" cy="457200"/>
            <a:chOff x="533400" y="5765080"/>
            <a:chExt cx="7842794" cy="457200"/>
          </a:xfrm>
        </p:grpSpPr>
        <p:sp>
          <p:nvSpPr>
            <p:cNvPr id="4" name="Arrow: Striped Right 3">
              <a:extLst>
                <a:ext uri="{FF2B5EF4-FFF2-40B4-BE49-F238E27FC236}">
                  <a16:creationId xmlns:a16="http://schemas.microsoft.com/office/drawing/2014/main" id="{20CE52E1-E2B2-4CB1-9D9D-860592EFD80C}"/>
                </a:ext>
              </a:extLst>
            </p:cNvPr>
            <p:cNvSpPr/>
            <p:nvPr/>
          </p:nvSpPr>
          <p:spPr>
            <a:xfrm>
              <a:off x="533400" y="5765080"/>
              <a:ext cx="7842794" cy="457200"/>
            </a:xfrm>
            <a:prstGeom prst="stripedRightArrow">
              <a:avLst>
                <a:gd name="adj1" fmla="val 77778"/>
                <a:gd name="adj2" fmla="val 66667"/>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E9FCB33-4B67-4007-B5E4-80A906445E6E}"/>
                </a:ext>
              </a:extLst>
            </p:cNvPr>
            <p:cNvSpPr txBox="1"/>
            <p:nvPr/>
          </p:nvSpPr>
          <p:spPr>
            <a:xfrm>
              <a:off x="762000" y="5839791"/>
              <a:ext cx="2281394" cy="307777"/>
            </a:xfrm>
            <a:prstGeom prst="rect">
              <a:avLst/>
            </a:prstGeom>
            <a:noFill/>
          </p:spPr>
          <p:txBody>
            <a:bodyPr wrap="none" rtlCol="0">
              <a:spAutoFit/>
            </a:bodyPr>
            <a:lstStyle/>
            <a:p>
              <a:r>
                <a:rPr lang="en-US" sz="1400" dirty="0"/>
                <a:t>Short Term Complications</a:t>
              </a:r>
            </a:p>
          </p:txBody>
        </p:sp>
        <p:sp>
          <p:nvSpPr>
            <p:cNvPr id="9" name="TextBox 8">
              <a:extLst>
                <a:ext uri="{FF2B5EF4-FFF2-40B4-BE49-F238E27FC236}">
                  <a16:creationId xmlns:a16="http://schemas.microsoft.com/office/drawing/2014/main" id="{82E1C7B3-95DB-4AEC-BA18-09FBE0F4D508}"/>
                </a:ext>
              </a:extLst>
            </p:cNvPr>
            <p:cNvSpPr txBox="1"/>
            <p:nvPr/>
          </p:nvSpPr>
          <p:spPr>
            <a:xfrm>
              <a:off x="5181600" y="5839790"/>
              <a:ext cx="2246128" cy="307777"/>
            </a:xfrm>
            <a:prstGeom prst="rect">
              <a:avLst/>
            </a:prstGeom>
            <a:noFill/>
          </p:spPr>
          <p:txBody>
            <a:bodyPr wrap="none" rtlCol="0">
              <a:spAutoFit/>
            </a:bodyPr>
            <a:lstStyle/>
            <a:p>
              <a:r>
                <a:rPr lang="en-US" sz="1400" dirty="0"/>
                <a:t>Long Term Complications</a:t>
              </a:r>
            </a:p>
          </p:txBody>
        </p:sp>
      </p:grpSp>
      <p:sp>
        <p:nvSpPr>
          <p:cNvPr id="6" name="Rectangle 5">
            <a:extLst>
              <a:ext uri="{FF2B5EF4-FFF2-40B4-BE49-F238E27FC236}">
                <a16:creationId xmlns:a16="http://schemas.microsoft.com/office/drawing/2014/main" id="{F8E67D47-A9BE-4E88-BF30-A79C0BA423B2}"/>
              </a:ext>
            </a:extLst>
          </p:cNvPr>
          <p:cNvSpPr/>
          <p:nvPr/>
        </p:nvSpPr>
        <p:spPr>
          <a:xfrm>
            <a:off x="524933" y="4960203"/>
            <a:ext cx="2142067" cy="830997"/>
          </a:xfrm>
          <a:prstGeom prst="rect">
            <a:avLst/>
          </a:prstGeom>
        </p:spPr>
        <p:txBody>
          <a:bodyPr wrap="square" anchor="b">
            <a:spAutoFit/>
          </a:bodyPr>
          <a:lstStyle/>
          <a:p>
            <a:pPr marL="285750" lvl="0" indent="-285750">
              <a:buClr>
                <a:schemeClr val="accent1"/>
              </a:buClr>
              <a:buSzPct val="100000"/>
              <a:buFont typeface="Georgia" panose="02040502050405020303" pitchFamily="18" charset="0"/>
              <a:buChar char="●"/>
              <a:tabLst>
                <a:tab pos="457200" algn="l"/>
              </a:tabLst>
            </a:pPr>
            <a:r>
              <a:rPr lang="en-US" sz="1200" dirty="0">
                <a:latin typeface="+mj-lt"/>
                <a:ea typeface="Times New Roman"/>
                <a:cs typeface="Calibri"/>
              </a:rPr>
              <a:t>Breathing problems</a:t>
            </a:r>
            <a:endParaRPr lang="en-US" sz="1200" dirty="0">
              <a:latin typeface="+mj-lt"/>
              <a:ea typeface="Times New Roman"/>
            </a:endParaRPr>
          </a:p>
          <a:p>
            <a:pPr marL="285750" lvl="0" indent="-285750">
              <a:buClr>
                <a:schemeClr val="accent1"/>
              </a:buClr>
              <a:buSzPct val="100000"/>
              <a:buFont typeface="Georgia" panose="02040502050405020303" pitchFamily="18" charset="0"/>
              <a:buChar char="●"/>
              <a:tabLst>
                <a:tab pos="457200" algn="l"/>
              </a:tabLst>
            </a:pPr>
            <a:r>
              <a:rPr lang="en-US" sz="1200" dirty="0">
                <a:latin typeface="+mj-lt"/>
                <a:ea typeface="Times New Roman"/>
                <a:cs typeface="Calibri"/>
              </a:rPr>
              <a:t>Heart problems</a:t>
            </a:r>
            <a:endParaRPr lang="en-US" sz="1200" dirty="0">
              <a:latin typeface="+mj-lt"/>
              <a:ea typeface="Times New Roman"/>
            </a:endParaRPr>
          </a:p>
          <a:p>
            <a:pPr marL="285750" lvl="0" indent="-285750">
              <a:buClr>
                <a:schemeClr val="accent1"/>
              </a:buClr>
              <a:buSzPct val="100000"/>
              <a:buFont typeface="Georgia" panose="02040502050405020303" pitchFamily="18" charset="0"/>
              <a:buChar char="●"/>
              <a:tabLst>
                <a:tab pos="457200" algn="l"/>
              </a:tabLst>
            </a:pPr>
            <a:r>
              <a:rPr lang="en-US" sz="1200" dirty="0">
                <a:latin typeface="+mj-lt"/>
                <a:ea typeface="Times New Roman"/>
                <a:cs typeface="Calibri"/>
              </a:rPr>
              <a:t>Brain problems </a:t>
            </a:r>
            <a:endParaRPr lang="en-US" sz="1200" dirty="0">
              <a:latin typeface="+mj-lt"/>
              <a:ea typeface="Times New Roman"/>
            </a:endParaRPr>
          </a:p>
          <a:p>
            <a:pPr marL="285750" lvl="0" indent="-285750">
              <a:buClr>
                <a:schemeClr val="accent1"/>
              </a:buClr>
              <a:buSzPct val="100000"/>
              <a:buFont typeface="Georgia" panose="02040502050405020303" pitchFamily="18" charset="0"/>
              <a:buChar char="●"/>
              <a:tabLst>
                <a:tab pos="457200" algn="l"/>
              </a:tabLst>
            </a:pPr>
            <a:r>
              <a:rPr lang="en-US" sz="1200" dirty="0">
                <a:latin typeface="+mj-lt"/>
                <a:ea typeface="Times New Roman"/>
                <a:cs typeface="Calibri"/>
              </a:rPr>
              <a:t>Infections</a:t>
            </a:r>
            <a:endParaRPr lang="en-US" sz="1200" dirty="0">
              <a:latin typeface="+mj-lt"/>
              <a:ea typeface="Times New Roman"/>
            </a:endParaRPr>
          </a:p>
        </p:txBody>
      </p:sp>
      <p:sp>
        <p:nvSpPr>
          <p:cNvPr id="7" name="Rectangle 6">
            <a:extLst>
              <a:ext uri="{FF2B5EF4-FFF2-40B4-BE49-F238E27FC236}">
                <a16:creationId xmlns:a16="http://schemas.microsoft.com/office/drawing/2014/main" id="{F5C1555B-1435-49EE-9442-1AFF280B7628}"/>
              </a:ext>
            </a:extLst>
          </p:cNvPr>
          <p:cNvSpPr/>
          <p:nvPr/>
        </p:nvSpPr>
        <p:spPr>
          <a:xfrm>
            <a:off x="5562600" y="4220290"/>
            <a:ext cx="3268133" cy="1569660"/>
          </a:xfrm>
          <a:prstGeom prst="rect">
            <a:avLst/>
          </a:prstGeom>
        </p:spPr>
        <p:txBody>
          <a:bodyPr wrap="square" anchor="b">
            <a:spAutoFit/>
          </a:bodyPr>
          <a:lstStyle/>
          <a:p>
            <a:pPr marL="274320" lvl="0" indent="-274320">
              <a:buClr>
                <a:schemeClr val="accent1"/>
              </a:buClr>
              <a:buSzPct val="100000"/>
              <a:buFont typeface="Georgia" panose="02040502050405020303" pitchFamily="18" charset="0"/>
              <a:buChar char="●"/>
              <a:tabLst>
                <a:tab pos="228600" algn="l"/>
              </a:tabLst>
            </a:pPr>
            <a:r>
              <a:rPr lang="en-US" sz="1200" dirty="0">
                <a:latin typeface="+mj-lt"/>
                <a:ea typeface="Calibri"/>
                <a:cs typeface="Calibri"/>
              </a:rPr>
              <a:t>Cerebral palsy</a:t>
            </a:r>
            <a:endParaRPr lang="en-US" sz="1200" dirty="0">
              <a:latin typeface="+mj-lt"/>
              <a:ea typeface="Calibri"/>
              <a:cs typeface="Times New Roman"/>
            </a:endParaRPr>
          </a:p>
          <a:p>
            <a:pPr marL="274320" lvl="0" indent="-274320">
              <a:buClr>
                <a:schemeClr val="accent1"/>
              </a:buClr>
              <a:buSzPct val="100000"/>
              <a:buFont typeface="Georgia" panose="02040502050405020303" pitchFamily="18" charset="0"/>
              <a:buChar char="●"/>
              <a:tabLst>
                <a:tab pos="228600" algn="l"/>
              </a:tabLst>
            </a:pPr>
            <a:r>
              <a:rPr lang="en-US" sz="1200" dirty="0">
                <a:latin typeface="+mj-lt"/>
                <a:ea typeface="Calibri"/>
                <a:cs typeface="Calibri"/>
              </a:rPr>
              <a:t>Impaired cognitive skills</a:t>
            </a:r>
            <a:endParaRPr lang="en-US" sz="1200" dirty="0">
              <a:latin typeface="+mj-lt"/>
              <a:ea typeface="Calibri"/>
              <a:cs typeface="Times New Roman"/>
            </a:endParaRPr>
          </a:p>
          <a:p>
            <a:pPr marL="274320" lvl="0" indent="-274320">
              <a:buClr>
                <a:schemeClr val="accent1"/>
              </a:buClr>
              <a:buSzPct val="100000"/>
              <a:buFont typeface="Georgia" panose="02040502050405020303" pitchFamily="18" charset="0"/>
              <a:buChar char="●"/>
              <a:tabLst>
                <a:tab pos="228600" algn="l"/>
              </a:tabLst>
            </a:pPr>
            <a:r>
              <a:rPr lang="en-US" sz="1200" dirty="0">
                <a:latin typeface="+mj-lt"/>
                <a:ea typeface="Calibri"/>
                <a:cs typeface="Calibri"/>
              </a:rPr>
              <a:t>Vision problems</a:t>
            </a:r>
            <a:endParaRPr lang="en-US" sz="1200" dirty="0">
              <a:latin typeface="+mj-lt"/>
              <a:ea typeface="Calibri"/>
              <a:cs typeface="Times New Roman"/>
            </a:endParaRPr>
          </a:p>
          <a:p>
            <a:pPr marL="274320" lvl="0" indent="-274320">
              <a:buClr>
                <a:schemeClr val="accent1"/>
              </a:buClr>
              <a:buSzPct val="100000"/>
              <a:buFont typeface="Georgia" panose="02040502050405020303" pitchFamily="18" charset="0"/>
              <a:buChar char="●"/>
              <a:tabLst>
                <a:tab pos="228600" algn="l"/>
              </a:tabLst>
            </a:pPr>
            <a:r>
              <a:rPr lang="en-US" sz="1200" dirty="0">
                <a:latin typeface="+mj-lt"/>
                <a:ea typeface="Calibri"/>
                <a:cs typeface="Calibri"/>
              </a:rPr>
              <a:t>Hearing problems </a:t>
            </a:r>
            <a:endParaRPr lang="en-US" sz="1200" dirty="0">
              <a:latin typeface="+mj-lt"/>
              <a:ea typeface="Calibri"/>
              <a:cs typeface="Times New Roman"/>
            </a:endParaRPr>
          </a:p>
          <a:p>
            <a:pPr marL="274320" lvl="0" indent="-274320">
              <a:buClr>
                <a:schemeClr val="accent1"/>
              </a:buClr>
              <a:buSzPct val="100000"/>
              <a:buFont typeface="Georgia" panose="02040502050405020303" pitchFamily="18" charset="0"/>
              <a:buChar char="●"/>
              <a:tabLst>
                <a:tab pos="228600" algn="l"/>
              </a:tabLst>
            </a:pPr>
            <a:r>
              <a:rPr lang="en-US" sz="1200" dirty="0">
                <a:latin typeface="+mj-lt"/>
                <a:ea typeface="Calibri"/>
                <a:cs typeface="Calibri"/>
              </a:rPr>
              <a:t>Dental problems</a:t>
            </a:r>
            <a:endParaRPr lang="en-US" sz="1200" dirty="0">
              <a:latin typeface="+mj-lt"/>
              <a:ea typeface="Calibri"/>
              <a:cs typeface="Times New Roman"/>
            </a:endParaRPr>
          </a:p>
          <a:p>
            <a:pPr marL="274320" lvl="0" indent="-274320">
              <a:buClr>
                <a:schemeClr val="accent1"/>
              </a:buClr>
              <a:buSzPct val="100000"/>
              <a:buFont typeface="Georgia" panose="02040502050405020303" pitchFamily="18" charset="0"/>
              <a:buChar char="●"/>
              <a:tabLst>
                <a:tab pos="228600" algn="l"/>
              </a:tabLst>
            </a:pPr>
            <a:r>
              <a:rPr lang="en-US" sz="1200" dirty="0">
                <a:latin typeface="+mj-lt"/>
                <a:ea typeface="Calibri"/>
                <a:cs typeface="Calibri"/>
              </a:rPr>
              <a:t>Behavioral and psychological problems</a:t>
            </a:r>
            <a:endParaRPr lang="en-US" sz="1200" dirty="0">
              <a:latin typeface="+mj-lt"/>
              <a:ea typeface="Calibri"/>
              <a:cs typeface="Times New Roman"/>
            </a:endParaRPr>
          </a:p>
          <a:p>
            <a:pPr marL="274320" lvl="0" indent="-274320">
              <a:buClr>
                <a:schemeClr val="accent1"/>
              </a:buClr>
              <a:buSzPct val="100000"/>
              <a:buFont typeface="Georgia" panose="02040502050405020303" pitchFamily="18" charset="0"/>
              <a:buChar char="●"/>
              <a:tabLst>
                <a:tab pos="228600" algn="l"/>
              </a:tabLst>
            </a:pPr>
            <a:r>
              <a:rPr lang="en-US" sz="1200" dirty="0">
                <a:latin typeface="+mj-lt"/>
                <a:ea typeface="Calibri"/>
                <a:cs typeface="Calibri"/>
              </a:rPr>
              <a:t>Chronic health issues</a:t>
            </a:r>
            <a:endParaRPr lang="en-US" sz="1200" dirty="0">
              <a:latin typeface="+mj-lt"/>
              <a:ea typeface="Calibri"/>
              <a:cs typeface="Times New Roman"/>
            </a:endParaRPr>
          </a:p>
          <a:p>
            <a:pPr marL="274320" lvl="0" indent="-274320">
              <a:buClr>
                <a:schemeClr val="accent1"/>
              </a:buClr>
              <a:buSzPct val="100000"/>
              <a:buFont typeface="Georgia" panose="02040502050405020303" pitchFamily="18" charset="0"/>
              <a:buChar char="●"/>
              <a:tabLst>
                <a:tab pos="228600" algn="l"/>
              </a:tabLst>
            </a:pPr>
            <a:r>
              <a:rPr lang="en-US" sz="1200" dirty="0">
                <a:latin typeface="+mj-lt"/>
                <a:ea typeface="Calibri"/>
                <a:cs typeface="Calibri"/>
              </a:rPr>
              <a:t>Sudden Infant Death Syndrome</a:t>
            </a:r>
            <a:r>
              <a:rPr lang="en-US" sz="1200" dirty="0">
                <a:ea typeface="Calibri"/>
                <a:cs typeface="Calibri"/>
              </a:rPr>
              <a:t> (SIDS</a:t>
            </a:r>
            <a:r>
              <a:rPr lang="en-US" sz="1200" dirty="0">
                <a:latin typeface="+mj-lt"/>
                <a:ea typeface="Calibri"/>
                <a:cs typeface="Calibri"/>
              </a:rPr>
              <a:t>) </a:t>
            </a:r>
            <a:endParaRPr lang="en-US" sz="1200" dirty="0">
              <a:latin typeface="+mj-lt"/>
              <a:ea typeface="Calibri"/>
              <a:cs typeface="Times New Roman"/>
            </a:endParaRPr>
          </a:p>
        </p:txBody>
      </p:sp>
      <p:sp>
        <p:nvSpPr>
          <p:cNvPr id="12" name="Rectangle 11">
            <a:extLst>
              <a:ext uri="{FF2B5EF4-FFF2-40B4-BE49-F238E27FC236}">
                <a16:creationId xmlns:a16="http://schemas.microsoft.com/office/drawing/2014/main" id="{46DC0D27-F24C-49F7-862A-95CEAB06814B}"/>
              </a:ext>
            </a:extLst>
          </p:cNvPr>
          <p:cNvSpPr/>
          <p:nvPr/>
        </p:nvSpPr>
        <p:spPr>
          <a:xfrm>
            <a:off x="2895600" y="4763220"/>
            <a:ext cx="3028950" cy="1027845"/>
          </a:xfrm>
          <a:prstGeom prst="rect">
            <a:avLst/>
          </a:prstGeom>
        </p:spPr>
        <p:txBody>
          <a:bodyPr wrap="square" anchor="b">
            <a:spAutoFit/>
          </a:bodyPr>
          <a:lstStyle/>
          <a:p>
            <a:pPr marL="285750" indent="-285750">
              <a:buClr>
                <a:schemeClr val="accent1"/>
              </a:buClr>
              <a:buSzPct val="100000"/>
              <a:buFont typeface="Georgia" panose="02040502050405020303" pitchFamily="18" charset="0"/>
              <a:buChar char="●"/>
              <a:tabLst>
                <a:tab pos="457200" algn="l"/>
              </a:tabLst>
            </a:pPr>
            <a:r>
              <a:rPr lang="en-US" sz="1200" dirty="0">
                <a:latin typeface="+mj-lt"/>
                <a:ea typeface="Times New Roman"/>
                <a:cs typeface="Calibri"/>
              </a:rPr>
              <a:t>Gastrointestinal problems</a:t>
            </a:r>
            <a:endParaRPr lang="en-US" sz="1200" dirty="0">
              <a:latin typeface="+mj-lt"/>
              <a:ea typeface="Times New Roman"/>
            </a:endParaRPr>
          </a:p>
          <a:p>
            <a:pPr marL="285750" lvl="0" indent="-285750">
              <a:buClr>
                <a:schemeClr val="accent1"/>
              </a:buClr>
              <a:buSzPct val="100000"/>
              <a:buFont typeface="Georgia" panose="02040502050405020303" pitchFamily="18" charset="0"/>
              <a:buChar char="●"/>
              <a:tabLst>
                <a:tab pos="457200" algn="l"/>
              </a:tabLst>
            </a:pPr>
            <a:r>
              <a:rPr lang="en-US" sz="1200" dirty="0">
                <a:latin typeface="+mj-lt"/>
                <a:ea typeface="Times New Roman"/>
                <a:cs typeface="Calibri"/>
              </a:rPr>
              <a:t>Temperature control problems</a:t>
            </a:r>
            <a:endParaRPr lang="en-US" sz="1200" dirty="0">
              <a:latin typeface="+mj-lt"/>
              <a:ea typeface="Times New Roman"/>
            </a:endParaRPr>
          </a:p>
          <a:p>
            <a:pPr marL="285750" lvl="0" indent="-285750">
              <a:buClr>
                <a:schemeClr val="accent1"/>
              </a:buClr>
              <a:buSzPct val="100000"/>
              <a:buFont typeface="Georgia" panose="02040502050405020303" pitchFamily="18" charset="0"/>
              <a:buChar char="●"/>
              <a:tabLst>
                <a:tab pos="457200" algn="l"/>
              </a:tabLst>
            </a:pPr>
            <a:r>
              <a:rPr lang="en-US" sz="1200" dirty="0">
                <a:latin typeface="+mj-lt"/>
                <a:ea typeface="Times New Roman"/>
                <a:cs typeface="Calibri"/>
              </a:rPr>
              <a:t>Blood problems</a:t>
            </a:r>
            <a:endParaRPr lang="en-US" sz="1200" dirty="0">
              <a:latin typeface="+mj-lt"/>
              <a:ea typeface="Times New Roman"/>
            </a:endParaRPr>
          </a:p>
          <a:p>
            <a:pPr marL="285750" lvl="0" indent="-285750">
              <a:lnSpc>
                <a:spcPct val="107000"/>
              </a:lnSpc>
              <a:buClr>
                <a:schemeClr val="accent1"/>
              </a:buClr>
              <a:buSzPct val="100000"/>
              <a:buFont typeface="Georgia" panose="02040502050405020303" pitchFamily="18" charset="0"/>
              <a:buChar char="●"/>
              <a:tabLst>
                <a:tab pos="457200" algn="l"/>
              </a:tabLst>
            </a:pPr>
            <a:r>
              <a:rPr lang="en-US" sz="1200" dirty="0">
                <a:latin typeface="+mj-lt"/>
                <a:ea typeface="Calibri"/>
                <a:cs typeface="Calibri"/>
              </a:rPr>
              <a:t>Metabolism problems</a:t>
            </a:r>
            <a:endParaRPr lang="en-US" sz="1200" dirty="0">
              <a:latin typeface="+mj-lt"/>
              <a:ea typeface="Calibri"/>
              <a:cs typeface="Times New Roman"/>
            </a:endParaRPr>
          </a:p>
          <a:p>
            <a:pPr marL="285750" lvl="0" indent="-285750">
              <a:lnSpc>
                <a:spcPct val="107000"/>
              </a:lnSpc>
              <a:buClr>
                <a:schemeClr val="accent1"/>
              </a:buClr>
              <a:buSzPct val="100000"/>
              <a:buFont typeface="Georgia" panose="02040502050405020303" pitchFamily="18" charset="0"/>
              <a:buChar char="●"/>
              <a:tabLst>
                <a:tab pos="457200" algn="l"/>
              </a:tabLst>
            </a:pPr>
            <a:r>
              <a:rPr lang="en-US" sz="1200" dirty="0">
                <a:latin typeface="+mj-lt"/>
                <a:ea typeface="Calibri"/>
                <a:cs typeface="Calibri"/>
              </a:rPr>
              <a:t>Immune system problems</a:t>
            </a:r>
            <a:endParaRPr lang="en-US" sz="1200" dirty="0">
              <a:latin typeface="+mj-lt"/>
            </a:endParaRPr>
          </a:p>
        </p:txBody>
      </p:sp>
    </p:spTree>
    <p:extLst>
      <p:ext uri="{BB962C8B-B14F-4D97-AF65-F5344CB8AC3E}">
        <p14:creationId xmlns:p14="http://schemas.microsoft.com/office/powerpoint/2010/main" val="3689168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Providers Guide to Trauma</a:t>
            </a:r>
          </a:p>
        </p:txBody>
      </p:sp>
      <p:sp>
        <p:nvSpPr>
          <p:cNvPr id="8" name="Rectangle 7"/>
          <p:cNvSpPr/>
          <p:nvPr/>
        </p:nvSpPr>
        <p:spPr>
          <a:xfrm>
            <a:off x="202474" y="1380692"/>
            <a:ext cx="7874726" cy="3662541"/>
          </a:xfrm>
          <a:prstGeom prst="rect">
            <a:avLst/>
          </a:prstGeom>
        </p:spPr>
        <p:txBody>
          <a:bodyPr wrap="square">
            <a:spAutoFit/>
          </a:bodyPr>
          <a:lstStyle/>
          <a:p>
            <a:r>
              <a:rPr lang="en-US" b="1" dirty="0"/>
              <a:t>Key Terms:</a:t>
            </a:r>
          </a:p>
          <a:p>
            <a:endParaRPr lang="en-US" b="1" dirty="0"/>
          </a:p>
          <a:p>
            <a:br>
              <a:rPr lang="en-US" sz="900" dirty="0"/>
            </a:br>
            <a:r>
              <a:rPr lang="en-US" sz="1600" b="1" dirty="0"/>
              <a:t>Trauma</a:t>
            </a:r>
            <a:r>
              <a:rPr lang="en-US" sz="1600" dirty="0"/>
              <a:t> – Results from events or circumstances by someone as physically or emotionally harmful or threatening and that has a lasting effect on functioning and well-being.</a:t>
            </a:r>
            <a:br>
              <a:rPr lang="en-US" sz="1600" dirty="0"/>
            </a:br>
            <a:endParaRPr lang="en-US" sz="1600" dirty="0"/>
          </a:p>
          <a:p>
            <a:r>
              <a:rPr lang="en-US" sz="1600" b="1" dirty="0"/>
              <a:t>Adverse Childhood Experiences (ACEs)</a:t>
            </a:r>
            <a:r>
              <a:rPr lang="en-US" sz="1600" dirty="0"/>
              <a:t> – Traumatic stressors such as abuse, neglect, or household dysfunction that occurs during childhood.</a:t>
            </a:r>
          </a:p>
          <a:p>
            <a:br>
              <a:rPr lang="en-US" sz="1600" dirty="0"/>
            </a:br>
            <a:r>
              <a:rPr lang="en-US" sz="1600" b="1" dirty="0"/>
              <a:t>Toxic Stress</a:t>
            </a:r>
            <a:r>
              <a:rPr lang="en-US" sz="1600" dirty="0"/>
              <a:t> – Prolonged activation of the stress response system in the absence of a protective relationship. </a:t>
            </a:r>
          </a:p>
          <a:p>
            <a:br>
              <a:rPr lang="en-US" sz="1600" dirty="0"/>
            </a:br>
            <a:r>
              <a:rPr lang="en-US" sz="1600" b="1" dirty="0"/>
              <a:t>Resilience</a:t>
            </a:r>
            <a:r>
              <a:rPr lang="en-US" sz="1600" dirty="0"/>
              <a:t> – Ability to adapt well to stress, adversity, trauma, and tragedy.</a:t>
            </a:r>
            <a:br>
              <a:rPr lang="en-US" sz="1100" dirty="0"/>
            </a:br>
            <a:endParaRPr lang="en-US" sz="1100" dirty="0"/>
          </a:p>
        </p:txBody>
      </p:sp>
    </p:spTree>
    <p:extLst>
      <p:ext uri="{BB962C8B-B14F-4D97-AF65-F5344CB8AC3E}">
        <p14:creationId xmlns:p14="http://schemas.microsoft.com/office/powerpoint/2010/main" val="34043105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8677" y="721325"/>
            <a:ext cx="7336570" cy="1028281"/>
          </a:xfrm>
        </p:spPr>
        <p:txBody>
          <a:bodyPr>
            <a:normAutofit fontScale="90000"/>
          </a:bodyPr>
          <a:lstStyle/>
          <a:p>
            <a:r>
              <a:rPr lang="en-US" sz="2400" dirty="0"/>
              <a:t>Trauma results from events or circumstances experienced by an individual </a:t>
            </a:r>
            <a:r>
              <a:rPr lang="en-US" altLang="en-US" sz="2400" dirty="0"/>
              <a:t>that can impair the psychological, physical, and social health</a:t>
            </a:r>
            <a:r>
              <a:rPr lang="en-US" altLang="en-US" sz="1800" dirty="0"/>
              <a:t>.</a:t>
            </a:r>
            <a:endParaRPr lang="en-US" sz="1800" dirty="0"/>
          </a:p>
        </p:txBody>
      </p:sp>
      <p:pic>
        <p:nvPicPr>
          <p:cNvPr id="30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962" y="2584812"/>
            <a:ext cx="2552816" cy="1479054"/>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
          <p:cNvSpPr txBox="1">
            <a:spLocks noChangeArrowheads="1"/>
          </p:cNvSpPr>
          <p:nvPr/>
        </p:nvSpPr>
        <p:spPr bwMode="auto">
          <a:xfrm>
            <a:off x="152400" y="4095383"/>
            <a:ext cx="2669389" cy="22813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Symptoms of Trauma May </a:t>
            </a:r>
            <a:r>
              <a:rPr lang="en-US" altLang="en-US" sz="1200" b="1" u="sng" dirty="0">
                <a:latin typeface="Calibri" panose="020F0502020204030204" pitchFamily="34" charset="0"/>
                <a:ea typeface="Calibri" panose="020F0502020204030204" pitchFamily="34" charset="0"/>
                <a:cs typeface="Times New Roman" panose="02020603050405020304" pitchFamily="18" charset="0"/>
              </a:rPr>
              <a:t>I</a:t>
            </a:r>
            <a:r>
              <a:rPr kumimoji="0" lang="en-US" altLang="en-US" sz="12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nclude:</a:t>
            </a:r>
            <a:endParaRPr kumimoji="0" lang="en-US" altLang="en-US" sz="800" b="1" i="0" u="sng"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Suicidality/ </a:t>
            </a:r>
            <a:r>
              <a:rPr kumimoji="0" lang="en-US" altLang="en-US"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Homicidality</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Hypervigilance/Physical arousal</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Flashbacks and nightmares</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Irritability</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Depression</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Anxiety/</a:t>
            </a:r>
            <a:r>
              <a:rPr kumimoji="0" lang="en-US" altLang="en-US" sz="1200" b="0" i="0" u="none" strike="noStrike" cap="none" normalizeH="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Anger</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Dissociation</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Avoidance</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Trouble Sleeping</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Memory issues</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Self-medication via substance abuse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 Box 2"/>
          <p:cNvSpPr txBox="1">
            <a:spLocks noChangeArrowheads="1"/>
          </p:cNvSpPr>
          <p:nvPr/>
        </p:nvSpPr>
        <p:spPr bwMode="auto">
          <a:xfrm>
            <a:off x="5943146" y="5035188"/>
            <a:ext cx="3020343" cy="134156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Effects of Trauma on Parenting Ability</a:t>
            </a:r>
            <a:endParaRPr kumimoji="0" lang="en-US" altLang="en-US" sz="800" b="0" i="0" u="sng"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Diminished capacity to respond to stressors in a healthy way</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Social risk factors</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Mental health issues/Substance abuse</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Intimate Partner Violence (IPV)</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Risky Adult Behavior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3"/>
          <p:cNvSpPr txBox="1">
            <a:spLocks noChangeArrowheads="1"/>
          </p:cNvSpPr>
          <p:nvPr/>
        </p:nvSpPr>
        <p:spPr bwMode="auto">
          <a:xfrm>
            <a:off x="5928733" y="2666999"/>
            <a:ext cx="3024459" cy="23681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Adverse Childhood Experiences (ACEs) include:</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Emotional abuse and IPV</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Sexual abuse</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Physical neglect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Household mental illness</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Incarcerated household member</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Caregiver treated violently</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Physical abuse/Emotional neglect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Household substance abuse</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Parental separation or divorce</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Substance misuse within the home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 Box 4"/>
          <p:cNvSpPr txBox="1">
            <a:spLocks noChangeArrowheads="1"/>
          </p:cNvSpPr>
          <p:nvPr/>
        </p:nvSpPr>
        <p:spPr bwMode="auto">
          <a:xfrm>
            <a:off x="2832803" y="2666999"/>
            <a:ext cx="3099329" cy="139686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 Protective Factors to Prevent Child Abuse</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Parental Resilience</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Social Connections</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Knowledge of parenting and child development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Concrete support in times of need</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Social/Emotional Competence of Children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 Box 6"/>
          <p:cNvSpPr txBox="1">
            <a:spLocks noChangeArrowheads="1"/>
          </p:cNvSpPr>
          <p:nvPr/>
        </p:nvSpPr>
        <p:spPr bwMode="auto">
          <a:xfrm>
            <a:off x="2821792" y="4063866"/>
            <a:ext cx="3117952" cy="231288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Types of Trauma</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Community Violence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Domestic Violence</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Medical Trauma/Complex Trauma</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Natural Disasters</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Physical Abuse</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Historical Trauma</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Sexual Abuse</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Neglect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Separation</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Death/Grief</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Oppression-based Trauma</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12"/>
          <p:cNvSpPr>
            <a:spLocks noChangeArrowheads="1"/>
          </p:cNvSpPr>
          <p:nvPr/>
        </p:nvSpPr>
        <p:spPr bwMode="auto">
          <a:xfrm>
            <a:off x="0" y="254913"/>
            <a:ext cx="242374"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rPr>
              <a:t>.</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14"/>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5"/>
          <p:cNvSpPr>
            <a:spLocks noChangeArrowheads="1"/>
          </p:cNvSpPr>
          <p:nvPr/>
        </p:nvSpPr>
        <p:spPr bwMode="auto">
          <a:xfrm>
            <a:off x="0" y="3038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007684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1A4F7-2028-475B-9FE0-D7BD980F2857}"/>
              </a:ext>
            </a:extLst>
          </p:cNvPr>
          <p:cNvSpPr>
            <a:spLocks noGrp="1"/>
          </p:cNvSpPr>
          <p:nvPr>
            <p:ph type="title"/>
          </p:nvPr>
        </p:nvSpPr>
        <p:spPr/>
        <p:txBody>
          <a:bodyPr/>
          <a:lstStyle/>
          <a:p>
            <a:r>
              <a:rPr lang="en-US" dirty="0"/>
              <a:t>References</a:t>
            </a:r>
          </a:p>
        </p:txBody>
      </p:sp>
      <p:sp>
        <p:nvSpPr>
          <p:cNvPr id="3" name="Content Placeholder 1">
            <a:extLst>
              <a:ext uri="{FF2B5EF4-FFF2-40B4-BE49-F238E27FC236}">
                <a16:creationId xmlns:a16="http://schemas.microsoft.com/office/drawing/2014/main" id="{2FB8298A-5A0D-489B-9B9C-25E27799DF80}"/>
              </a:ext>
            </a:extLst>
          </p:cNvPr>
          <p:cNvSpPr txBox="1">
            <a:spLocks/>
          </p:cNvSpPr>
          <p:nvPr/>
        </p:nvSpPr>
        <p:spPr>
          <a:xfrm>
            <a:off x="332232" y="1673352"/>
            <a:ext cx="8503920" cy="4117848"/>
          </a:xfrm>
          <a:prstGeom prst="rect">
            <a:avLst/>
          </a:prstGeom>
        </p:spPr>
        <p:txBody>
          <a:bodyPr>
            <a:normAutofit fontScale="77500" lnSpcReduction="2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1600" dirty="0">
                <a:latin typeface="+mj-lt"/>
                <a:cs typeface="Aparajita" panose="020B0604020202020204" pitchFamily="34" charset="0"/>
              </a:rPr>
              <a:t>Beck, C. T.(1996). A meta-analysis of predictors of postpartum depression. Nursing Research, 45, 297-303.</a:t>
            </a:r>
          </a:p>
          <a:p>
            <a:r>
              <a:rPr lang="en-US" sz="1600" dirty="0">
                <a:latin typeface="+mj-lt"/>
                <a:cs typeface="Aparajita" panose="020B0604020202020204" pitchFamily="34" charset="0"/>
              </a:rPr>
              <a:t>Callaghan WM, et al. The contribution of preterm birth to infant mortality rates in the United States.</a:t>
            </a:r>
          </a:p>
          <a:p>
            <a:r>
              <a:rPr lang="en-US" sz="1600" dirty="0">
                <a:latin typeface="+mj-lt"/>
                <a:cs typeface="Aparajita" panose="020B0604020202020204" pitchFamily="34" charset="0"/>
              </a:rPr>
              <a:t>Diana Lynn Barnes, </a:t>
            </a:r>
            <a:r>
              <a:rPr lang="en-US" sz="1600" dirty="0" err="1">
                <a:latin typeface="+mj-lt"/>
                <a:cs typeface="Aparajita" panose="020B0604020202020204" pitchFamily="34" charset="0"/>
              </a:rPr>
              <a:t>Psy.D</a:t>
            </a:r>
            <a:r>
              <a:rPr lang="en-US" sz="1600" dirty="0">
                <a:latin typeface="+mj-lt"/>
                <a:cs typeface="Aparajita" panose="020B0604020202020204" pitchFamily="34" charset="0"/>
              </a:rPr>
              <a:t> and Leigh G. </a:t>
            </a:r>
            <a:r>
              <a:rPr lang="en-US" sz="1600" dirty="0" err="1">
                <a:latin typeface="+mj-lt"/>
                <a:cs typeface="Aparajita" panose="020B0604020202020204" pitchFamily="34" charset="0"/>
              </a:rPr>
              <a:t>Balber</a:t>
            </a:r>
            <a:r>
              <a:rPr lang="en-US" sz="1600" dirty="0">
                <a:latin typeface="+mj-lt"/>
                <a:cs typeface="Aparajita" panose="020B0604020202020204" pitchFamily="34" charset="0"/>
              </a:rPr>
              <a:t>, The Journey to Parenthood: Myths, Reality and What Really Matters, 2007</a:t>
            </a:r>
          </a:p>
          <a:p>
            <a:r>
              <a:rPr lang="en-US" sz="1600" dirty="0">
                <a:latin typeface="+mj-lt"/>
                <a:cs typeface="Aparajita" panose="020B0604020202020204" pitchFamily="34" charset="0"/>
              </a:rPr>
              <a:t>Logsdon, M. C., Gagne, P., Hughes, T., Patterson, J., &amp; </a:t>
            </a:r>
            <a:r>
              <a:rPr lang="en-US" sz="1600" dirty="0" err="1">
                <a:latin typeface="+mj-lt"/>
                <a:cs typeface="Aparajita" panose="020B0604020202020204" pitchFamily="34" charset="0"/>
              </a:rPr>
              <a:t>Rakestraw</a:t>
            </a:r>
            <a:r>
              <a:rPr lang="en-US" sz="1600" dirty="0">
                <a:latin typeface="+mj-lt"/>
                <a:cs typeface="Aparajita" panose="020B0604020202020204" pitchFamily="34" charset="0"/>
              </a:rPr>
              <a:t>, V. (2005). Social support during adolescent pregnancy: Piecing together a quilt. Journal of Obstetric, Gynecologic, &amp; Neonatal Nursing, 34(5), 606-614.</a:t>
            </a:r>
          </a:p>
          <a:p>
            <a:r>
              <a:rPr lang="en-US" sz="1600" dirty="0">
                <a:latin typeface="+mj-lt"/>
                <a:cs typeface="Aparajita" panose="020B0604020202020204" pitchFamily="34" charset="0"/>
              </a:rPr>
              <a:t>Long, M. M., Cramer, R. J., Jenkins, J., Bennington, L., &amp; Paulson, J. F. (2019). A systematic review of interventions for healthcare professionals to improve screening and referral for perinatal mood and anxiety disorders. Archives of women's mental health, 22(1), 25-36.</a:t>
            </a:r>
          </a:p>
          <a:p>
            <a:r>
              <a:rPr lang="en-US" sz="1600" dirty="0">
                <a:latin typeface="+mj-lt"/>
                <a:cs typeface="Aparajita" panose="020B0604020202020204" pitchFamily="34" charset="0"/>
              </a:rPr>
              <a:t>March of Dimes: Long-Term Health Effects of Premature Birth, </a:t>
            </a:r>
          </a:p>
          <a:p>
            <a:r>
              <a:rPr lang="en-US" sz="1600" dirty="0">
                <a:latin typeface="+mj-lt"/>
                <a:cs typeface="Aparajita" panose="020B0604020202020204" pitchFamily="34" charset="0"/>
              </a:rPr>
              <a:t>March of Dimes: The Impact of Premature Birth on Society, </a:t>
            </a:r>
          </a:p>
          <a:p>
            <a:r>
              <a:rPr lang="en-US" sz="1600" dirty="0">
                <a:latin typeface="+mj-lt"/>
                <a:cs typeface="Aparajita" panose="020B0604020202020204" pitchFamily="34" charset="0"/>
              </a:rPr>
              <a:t>Mayo Clinic: Patient Care &amp; Health Information, Diseases &amp; Conditions, Preterm Labor</a:t>
            </a:r>
          </a:p>
          <a:p>
            <a:r>
              <a:rPr lang="en-US" sz="1600" dirty="0">
                <a:latin typeface="+mj-lt"/>
                <a:cs typeface="Aparajita" panose="020B0604020202020204" pitchFamily="34" charset="0"/>
              </a:rPr>
              <a:t>Miller and </a:t>
            </a:r>
            <a:r>
              <a:rPr lang="en-US" sz="1600" dirty="0" err="1">
                <a:latin typeface="+mj-lt"/>
                <a:cs typeface="Aparajita" panose="020B0604020202020204" pitchFamily="34" charset="0"/>
              </a:rPr>
              <a:t>Rukstalis</a:t>
            </a:r>
            <a:r>
              <a:rPr lang="en-US" sz="1600" dirty="0">
                <a:latin typeface="+mj-lt"/>
                <a:cs typeface="Aparajita" panose="020B0604020202020204" pitchFamily="34" charset="0"/>
              </a:rPr>
              <a:t>, 1999. </a:t>
            </a:r>
          </a:p>
          <a:p>
            <a:r>
              <a:rPr lang="en-US" sz="1600" dirty="0" err="1">
                <a:latin typeface="+mj-lt"/>
                <a:cs typeface="Aparajita" panose="020B0604020202020204" pitchFamily="34" charset="0"/>
              </a:rPr>
              <a:t>O'hara</a:t>
            </a:r>
            <a:r>
              <a:rPr lang="en-US" sz="1600" dirty="0">
                <a:latin typeface="+mj-lt"/>
                <a:cs typeface="Aparajita" panose="020B0604020202020204" pitchFamily="34" charset="0"/>
              </a:rPr>
              <a:t>, M. W., &amp; McCabe, J. E. (2013). Postpartum depression: current status and future directions. Annual review of clinical psychology, 9, 379-407.</a:t>
            </a:r>
          </a:p>
          <a:p>
            <a:r>
              <a:rPr lang="en-US" sz="1600" dirty="0">
                <a:latin typeface="+mj-lt"/>
                <a:cs typeface="Aparajita" panose="020B0604020202020204" pitchFamily="34" charset="0"/>
              </a:rPr>
              <a:t>Schmidt R.M,. et al. Journal of Adolescent Health. 2006;38: 712-18</a:t>
            </a:r>
          </a:p>
          <a:p>
            <a:r>
              <a:rPr lang="en-US" sz="1600" dirty="0">
                <a:latin typeface="+mj-lt"/>
                <a:cs typeface="Aparajita" panose="020B0604020202020204" pitchFamily="34" charset="0"/>
              </a:rPr>
              <a:t>Susan Dowd Stone and Alexis E. Menken, Editors; 2008, and Perinatal and Postpartum Mood Disorders: Perspectives and Treatment Guide for the Health Care Professional </a:t>
            </a:r>
          </a:p>
          <a:p>
            <a:r>
              <a:rPr lang="en-US" sz="1600" dirty="0">
                <a:latin typeface="+mj-lt"/>
                <a:cs typeface="Aparajita" panose="020B0604020202020204" pitchFamily="34" charset="0"/>
              </a:rPr>
              <a:t>Teresa M. Twomey, J.D .with Shoshana Bennett, PhD, Understanding Postpartum Psychosis, A Temporary Madness, 2009</a:t>
            </a:r>
          </a:p>
          <a:p>
            <a:r>
              <a:rPr lang="en-US" sz="1600" dirty="0">
                <a:latin typeface="+mj-lt"/>
                <a:cs typeface="Aparajita" panose="020B0604020202020204" pitchFamily="34" charset="0"/>
              </a:rPr>
              <a:t>The United States Department of Justice. Sexual Assault. Accessed at URL:&lt;</a:t>
            </a:r>
            <a:r>
              <a:rPr lang="en-US" sz="1600" dirty="0">
                <a:latin typeface="+mj-lt"/>
                <a:cs typeface="Aparajita" panose="020B0604020202020204" pitchFamily="34" charset="0"/>
                <a:hlinkClick r:id="rId2">
                  <a:extLst>
                    <a:ext uri="{A12FA001-AC4F-418D-AE19-62706E023703}">
                      <ahyp:hlinkClr xmlns:ahyp="http://schemas.microsoft.com/office/drawing/2018/hyperlinkcolor" val="tx"/>
                    </a:ext>
                  </a:extLst>
                </a:hlinkClick>
              </a:rPr>
              <a:t>https://www.justice.gov/ovw/sexual-assault</a:t>
            </a:r>
            <a:r>
              <a:rPr lang="en-US" sz="1600" dirty="0">
                <a:latin typeface="+mj-lt"/>
                <a:cs typeface="Aparajita" panose="020B0604020202020204" pitchFamily="34" charset="0"/>
              </a:rPr>
              <a:t>&gt;</a:t>
            </a:r>
          </a:p>
          <a:p>
            <a:endParaRPr lang="en-US" sz="1600" dirty="0">
              <a:latin typeface="+mj-lt"/>
              <a:cs typeface="Aparajita" panose="020B0604020202020204" pitchFamily="34" charset="0"/>
            </a:endParaRPr>
          </a:p>
          <a:p>
            <a:pPr marL="0" indent="0">
              <a:buFont typeface="Wingdings 2"/>
              <a:buNone/>
            </a:pPr>
            <a:endParaRPr lang="en-US" sz="1600" dirty="0">
              <a:latin typeface="+mj-lt"/>
            </a:endParaRPr>
          </a:p>
        </p:txBody>
      </p:sp>
    </p:spTree>
    <p:extLst>
      <p:ext uri="{BB962C8B-B14F-4D97-AF65-F5344CB8AC3E}">
        <p14:creationId xmlns:p14="http://schemas.microsoft.com/office/powerpoint/2010/main" val="9439510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A3B0E46-AC53-4F4E-949E-D08DAF461EA1}"/>
              </a:ext>
            </a:extLst>
          </p:cNvPr>
          <p:cNvSpPr>
            <a:spLocks noGrp="1"/>
          </p:cNvSpPr>
          <p:nvPr>
            <p:ph sz="quarter" idx="1"/>
          </p:nvPr>
        </p:nvSpPr>
        <p:spPr>
          <a:xfrm>
            <a:off x="3065780" y="621506"/>
            <a:ext cx="5638800" cy="5410200"/>
          </a:xfrm>
        </p:spPr>
        <p:txBody>
          <a:bodyPr/>
          <a:lstStyle/>
          <a:p>
            <a:endParaRPr lang="en-US" dirty="0"/>
          </a:p>
          <a:p>
            <a:endParaRPr lang="en-US" dirty="0">
              <a:latin typeface="+mj-lt"/>
            </a:endParaRPr>
          </a:p>
          <a:p>
            <a:endParaRPr lang="en-US" dirty="0">
              <a:latin typeface="+mj-lt"/>
            </a:endParaRPr>
          </a:p>
          <a:p>
            <a:pPr marL="0" indent="0">
              <a:buNone/>
            </a:pPr>
            <a:endParaRPr lang="en-US" sz="1800" b="1" dirty="0">
              <a:latin typeface="+mj-lt"/>
              <a:cs typeface="Aparajita" panose="020B0604020202020204" pitchFamily="34" charset="0"/>
            </a:endParaRPr>
          </a:p>
          <a:p>
            <a:pPr marL="0" indent="0" algn="ctr">
              <a:buNone/>
            </a:pPr>
            <a:endParaRPr lang="en-US" sz="1800" dirty="0">
              <a:latin typeface="+mj-lt"/>
              <a:cs typeface="Aparajita" panose="020B0604020202020204" pitchFamily="34" charset="0"/>
            </a:endParaRPr>
          </a:p>
          <a:p>
            <a:pPr marL="0" indent="0" algn="ctr">
              <a:buNone/>
            </a:pPr>
            <a:endParaRPr lang="en-US" sz="1800" dirty="0">
              <a:latin typeface="+mj-lt"/>
              <a:cs typeface="Aparajita" panose="020B0604020202020204" pitchFamily="34" charset="0"/>
            </a:endParaRPr>
          </a:p>
          <a:p>
            <a:pPr marL="0" indent="0" algn="ctr">
              <a:buNone/>
            </a:pPr>
            <a:r>
              <a:rPr lang="en-US" sz="1800" dirty="0">
                <a:latin typeface="+mj-lt"/>
                <a:cs typeface="Aparajita" panose="020B0604020202020204" pitchFamily="34" charset="0"/>
              </a:rPr>
              <a:t>www.maternaldepression.org </a:t>
            </a:r>
          </a:p>
          <a:p>
            <a:endParaRPr lang="en-US" dirty="0"/>
          </a:p>
        </p:txBody>
      </p:sp>
      <p:pic>
        <p:nvPicPr>
          <p:cNvPr id="9" name="Picture 8">
            <a:extLst>
              <a:ext uri="{FF2B5EF4-FFF2-40B4-BE49-F238E27FC236}">
                <a16:creationId xmlns:a16="http://schemas.microsoft.com/office/drawing/2014/main" id="{1C630796-8D75-4823-81B6-D681F9292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5791200"/>
            <a:ext cx="2651760" cy="491315"/>
          </a:xfrm>
          <a:prstGeom prst="rect">
            <a:avLst/>
          </a:prstGeom>
        </p:spPr>
      </p:pic>
    </p:spTree>
    <p:extLst>
      <p:ext uri="{BB962C8B-B14F-4D97-AF65-F5344CB8AC3E}">
        <p14:creationId xmlns:p14="http://schemas.microsoft.com/office/powerpoint/2010/main" val="3338372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29752-8F31-4BCC-A959-5D840E2BDC4C}"/>
              </a:ext>
            </a:extLst>
          </p:cNvPr>
          <p:cNvSpPr>
            <a:spLocks noGrp="1"/>
          </p:cNvSpPr>
          <p:nvPr>
            <p:ph type="title"/>
          </p:nvPr>
        </p:nvSpPr>
        <p:spPr/>
        <p:txBody>
          <a:bodyPr>
            <a:normAutofit fontScale="90000"/>
          </a:bodyPr>
          <a:lstStyle/>
          <a:p>
            <a:r>
              <a:rPr lang="en-US" sz="3600" dirty="0"/>
              <a:t>What is Maternal Depression and Anxiety </a:t>
            </a:r>
            <a:endParaRPr lang="en-US" dirty="0"/>
          </a:p>
        </p:txBody>
      </p:sp>
      <p:sp>
        <p:nvSpPr>
          <p:cNvPr id="4" name="Content Placeholder 2">
            <a:extLst>
              <a:ext uri="{FF2B5EF4-FFF2-40B4-BE49-F238E27FC236}">
                <a16:creationId xmlns:a16="http://schemas.microsoft.com/office/drawing/2014/main" id="{47614B0C-DB47-47AD-9B62-9AB7E1C6C2B6}"/>
              </a:ext>
            </a:extLst>
          </p:cNvPr>
          <p:cNvSpPr txBox="1">
            <a:spLocks/>
          </p:cNvSpPr>
          <p:nvPr/>
        </p:nvSpPr>
        <p:spPr>
          <a:xfrm>
            <a:off x="454152" y="1524000"/>
            <a:ext cx="8464296" cy="304800"/>
          </a:xfrm>
          <a:prstGeom prst="rect">
            <a:avLst/>
          </a:prstGeom>
        </p:spPr>
        <p:txBody>
          <a:bodyP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Font typeface="Wingdings 2"/>
              <a:buNone/>
            </a:pPr>
            <a:r>
              <a:rPr lang="en-US" sz="1200" dirty="0"/>
              <a:t>In order to understand what maternal depression may look like, you have to be able to verbalize your feelings </a:t>
            </a:r>
          </a:p>
        </p:txBody>
      </p:sp>
      <p:sp>
        <p:nvSpPr>
          <p:cNvPr id="5" name="Content Placeholder 2">
            <a:extLst>
              <a:ext uri="{FF2B5EF4-FFF2-40B4-BE49-F238E27FC236}">
                <a16:creationId xmlns:a16="http://schemas.microsoft.com/office/drawing/2014/main" id="{67AA4266-EC56-4D83-B0FB-477894F851CC}"/>
              </a:ext>
            </a:extLst>
          </p:cNvPr>
          <p:cNvSpPr txBox="1">
            <a:spLocks/>
          </p:cNvSpPr>
          <p:nvPr/>
        </p:nvSpPr>
        <p:spPr>
          <a:xfrm>
            <a:off x="454152" y="1803400"/>
            <a:ext cx="8232648" cy="1691641"/>
          </a:xfrm>
          <a:prstGeom prst="rect">
            <a:avLst/>
          </a:prstGeom>
        </p:spPr>
        <p:txBody>
          <a:bodyPr vert="horz">
            <a:normAutofit fontScale="25000" lnSpcReduction="2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nSpc>
                <a:spcPct val="170000"/>
              </a:lnSpc>
              <a:spcBef>
                <a:spcPts val="0"/>
              </a:spcBef>
              <a:buFont typeface="Wingdings 2"/>
              <a:buNone/>
            </a:pPr>
            <a:r>
              <a:rPr lang="en-US" sz="4000" b="1" dirty="0"/>
              <a:t>Discussion Questions:</a:t>
            </a:r>
          </a:p>
          <a:p>
            <a:pPr marL="457200" defTabSz="548640">
              <a:lnSpc>
                <a:spcPct val="120000"/>
              </a:lnSpc>
              <a:spcBef>
                <a:spcPts val="0"/>
              </a:spcBef>
              <a:tabLst>
                <a:tab pos="274320" algn="l"/>
              </a:tabLst>
            </a:pPr>
            <a:r>
              <a:rPr lang="en-US" sz="4000" dirty="0"/>
              <a:t>What words can a person associate with what they are feeling at the moment?</a:t>
            </a:r>
          </a:p>
          <a:p>
            <a:pPr marL="457200" defTabSz="548640">
              <a:lnSpc>
                <a:spcPct val="120000"/>
              </a:lnSpc>
              <a:spcBef>
                <a:spcPts val="0"/>
              </a:spcBef>
              <a:tabLst>
                <a:tab pos="274320" algn="l"/>
              </a:tabLst>
            </a:pPr>
            <a:r>
              <a:rPr lang="en-US" sz="4000" dirty="0"/>
              <a:t>What is maternal depression and anxiety?</a:t>
            </a:r>
          </a:p>
          <a:p>
            <a:pPr marL="457200" defTabSz="548640">
              <a:lnSpc>
                <a:spcPct val="120000"/>
              </a:lnSpc>
              <a:spcBef>
                <a:spcPts val="0"/>
              </a:spcBef>
              <a:tabLst>
                <a:tab pos="274320" algn="l"/>
              </a:tabLst>
            </a:pPr>
            <a:r>
              <a:rPr lang="en-US" sz="4000" dirty="0"/>
              <a:t>Do you think it is common, or does it vary case by case?</a:t>
            </a:r>
          </a:p>
          <a:p>
            <a:pPr marL="457200" defTabSz="548640">
              <a:lnSpc>
                <a:spcPct val="120000"/>
              </a:lnSpc>
              <a:spcBef>
                <a:spcPts val="0"/>
              </a:spcBef>
              <a:tabLst>
                <a:tab pos="274320" algn="l"/>
              </a:tabLst>
            </a:pPr>
            <a:r>
              <a:rPr lang="en-US" sz="4000" dirty="0"/>
              <a:t>Can paternal figures develop depression and anxiety? </a:t>
            </a:r>
            <a:endParaRPr lang="en-US" sz="4000" b="1" dirty="0">
              <a:solidFill>
                <a:prstClr val="black">
                  <a:lumMod val="85000"/>
                  <a:lumOff val="15000"/>
                </a:prstClr>
              </a:solidFill>
            </a:endParaRPr>
          </a:p>
          <a:p>
            <a:pPr marL="0" indent="0">
              <a:lnSpc>
                <a:spcPct val="170000"/>
              </a:lnSpc>
              <a:spcBef>
                <a:spcPts val="0"/>
              </a:spcBef>
              <a:buFont typeface="Wingdings 2"/>
              <a:buNone/>
            </a:pPr>
            <a:r>
              <a:rPr lang="en-US" sz="4000" b="1" dirty="0"/>
              <a:t>Presenter:</a:t>
            </a:r>
          </a:p>
          <a:p>
            <a:pPr marL="457200">
              <a:lnSpc>
                <a:spcPct val="120000"/>
              </a:lnSpc>
              <a:spcBef>
                <a:spcPts val="0"/>
              </a:spcBef>
            </a:pPr>
            <a:r>
              <a:rPr lang="en-US" sz="4000" dirty="0"/>
              <a:t>It is the number one complication of child birth</a:t>
            </a:r>
          </a:p>
          <a:p>
            <a:pPr marL="457200">
              <a:lnSpc>
                <a:spcPct val="120000"/>
              </a:lnSpc>
              <a:spcBef>
                <a:spcPts val="0"/>
              </a:spcBef>
            </a:pPr>
            <a:r>
              <a:rPr lang="en-US" sz="4000" dirty="0"/>
              <a:t>It can occur during pregnancy and up to 1-2 years after labor, and/or when mothers stop breastfeeding</a:t>
            </a:r>
          </a:p>
          <a:p>
            <a:pPr marL="457200">
              <a:lnSpc>
                <a:spcPct val="120000"/>
              </a:lnSpc>
              <a:spcBef>
                <a:spcPts val="0"/>
              </a:spcBef>
            </a:pPr>
            <a:r>
              <a:rPr lang="en-US" sz="4000" dirty="0"/>
              <a:t>It is more common in first pregnancy, but can develop in subsequent pregnancies</a:t>
            </a:r>
          </a:p>
          <a:p>
            <a:pPr marL="457200">
              <a:lnSpc>
                <a:spcPct val="120000"/>
              </a:lnSpc>
              <a:spcBef>
                <a:spcPts val="0"/>
              </a:spcBef>
            </a:pPr>
            <a:r>
              <a:rPr lang="en-US" sz="4000" dirty="0"/>
              <a:t>Women dealing with grief or divorce, are at higher risk of experiencing maternal depression</a:t>
            </a:r>
          </a:p>
          <a:p>
            <a:pPr marL="457200">
              <a:lnSpc>
                <a:spcPct val="120000"/>
              </a:lnSpc>
              <a:spcBef>
                <a:spcPts val="0"/>
              </a:spcBef>
            </a:pPr>
            <a:r>
              <a:rPr lang="en-US" sz="4000" dirty="0"/>
              <a:t>Maternal depression and anxiety are common illnesses women may go through during their childbearing period</a:t>
            </a:r>
            <a:endParaRPr lang="en-US" dirty="0"/>
          </a:p>
        </p:txBody>
      </p:sp>
      <p:pic>
        <p:nvPicPr>
          <p:cNvPr id="6" name="Picture 5">
            <a:extLst>
              <a:ext uri="{FF2B5EF4-FFF2-40B4-BE49-F238E27FC236}">
                <a16:creationId xmlns:a16="http://schemas.microsoft.com/office/drawing/2014/main" id="{54A109BC-AA29-4A37-93AA-50BB23C349BE}"/>
              </a:ext>
            </a:extLst>
          </p:cNvPr>
          <p:cNvPicPr>
            <a:picLocks noChangeAspect="1"/>
          </p:cNvPicPr>
          <p:nvPr/>
        </p:nvPicPr>
        <p:blipFill>
          <a:blip r:embed="rId2"/>
          <a:stretch>
            <a:fillRect/>
          </a:stretch>
        </p:blipFill>
        <p:spPr>
          <a:xfrm>
            <a:off x="1361229" y="3714150"/>
            <a:ext cx="7782771" cy="2743200"/>
          </a:xfrm>
          <a:prstGeom prst="rect">
            <a:avLst/>
          </a:prstGeom>
        </p:spPr>
      </p:pic>
    </p:spTree>
    <p:extLst>
      <p:ext uri="{BB962C8B-B14F-4D97-AF65-F5344CB8AC3E}">
        <p14:creationId xmlns:p14="http://schemas.microsoft.com/office/powerpoint/2010/main" val="4161980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4400" dirty="0"/>
              <a:t>During Pregnancy </a:t>
            </a:r>
          </a:p>
        </p:txBody>
      </p:sp>
      <p:pic>
        <p:nvPicPr>
          <p:cNvPr id="10" name="Picture Placeholder 9" descr="A person wearing a red shirt&#10;&#10;Description automatically generated">
            <a:extLst>
              <a:ext uri="{FF2B5EF4-FFF2-40B4-BE49-F238E27FC236}">
                <a16:creationId xmlns:a16="http://schemas.microsoft.com/office/drawing/2014/main" id="{61B28C66-F75D-41D7-AE7A-4D5CA9879D66}"/>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4167" r="4167"/>
          <a:stretch>
            <a:fillRect/>
          </a:stretch>
        </p:blipFill>
        <p:spPr>
          <a:xfrm>
            <a:off x="3000375" y="609600"/>
            <a:ext cx="5867400" cy="4267200"/>
          </a:xfrm>
        </p:spPr>
      </p:pic>
    </p:spTree>
    <p:extLst>
      <p:ext uri="{BB962C8B-B14F-4D97-AF65-F5344CB8AC3E}">
        <p14:creationId xmlns:p14="http://schemas.microsoft.com/office/powerpoint/2010/main" val="214517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5C099-0280-46B3-8FD9-4B54AA577C57}"/>
              </a:ext>
            </a:extLst>
          </p:cNvPr>
          <p:cNvSpPr>
            <a:spLocks noGrp="1"/>
          </p:cNvSpPr>
          <p:nvPr>
            <p:ph type="title"/>
          </p:nvPr>
        </p:nvSpPr>
        <p:spPr/>
        <p:txBody>
          <a:bodyPr/>
          <a:lstStyle/>
          <a:p>
            <a:r>
              <a:rPr lang="en-US" dirty="0"/>
              <a:t>During Pregnancy</a:t>
            </a:r>
          </a:p>
        </p:txBody>
      </p:sp>
      <p:sp>
        <p:nvSpPr>
          <p:cNvPr id="3" name="Content Placeholder 1">
            <a:extLst>
              <a:ext uri="{FF2B5EF4-FFF2-40B4-BE49-F238E27FC236}">
                <a16:creationId xmlns:a16="http://schemas.microsoft.com/office/drawing/2014/main" id="{DDF8C867-4410-4C10-AE99-697D8B2DE3DB}"/>
              </a:ext>
            </a:extLst>
          </p:cNvPr>
          <p:cNvSpPr txBox="1">
            <a:spLocks/>
          </p:cNvSpPr>
          <p:nvPr/>
        </p:nvSpPr>
        <p:spPr>
          <a:xfrm>
            <a:off x="457200" y="1371600"/>
            <a:ext cx="8305800" cy="4876800"/>
          </a:xfrm>
          <a:prstGeom prst="rect">
            <a:avLst/>
          </a:prstGeom>
        </p:spPr>
        <p:txBody>
          <a:bodyPr>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nSpc>
                <a:spcPct val="150000"/>
              </a:lnSpc>
              <a:buFont typeface="Wingdings 2"/>
              <a:buNone/>
            </a:pPr>
            <a:r>
              <a:rPr lang="en-US" sz="1100" b="1" dirty="0">
                <a:solidFill>
                  <a:schemeClr val="tx1">
                    <a:lumMod val="85000"/>
                    <a:lumOff val="15000"/>
                  </a:schemeClr>
                </a:solidFill>
              </a:rPr>
              <a:t>Discussion Questions: </a:t>
            </a:r>
          </a:p>
          <a:p>
            <a:pPr marL="457200">
              <a:spcBef>
                <a:spcPts val="300"/>
              </a:spcBef>
              <a:buSzPct val="100000"/>
            </a:pPr>
            <a:r>
              <a:rPr lang="en-US" sz="1100" dirty="0">
                <a:solidFill>
                  <a:schemeClr val="tx1">
                    <a:lumMod val="85000"/>
                    <a:lumOff val="15000"/>
                  </a:schemeClr>
                </a:solidFill>
              </a:rPr>
              <a:t>Does maternal depression and anxiety have the same symptoms during and after pregnancy?</a:t>
            </a:r>
          </a:p>
          <a:p>
            <a:pPr marL="457200">
              <a:spcBef>
                <a:spcPts val="300"/>
              </a:spcBef>
              <a:buSzPct val="100000"/>
            </a:pPr>
            <a:r>
              <a:rPr lang="en-US" sz="1100" dirty="0">
                <a:solidFill>
                  <a:schemeClr val="tx1">
                    <a:lumMod val="85000"/>
                    <a:lumOff val="15000"/>
                  </a:schemeClr>
                </a:solidFill>
              </a:rPr>
              <a:t>Can anyone in the audience tell us what maternal depression and anxiety may look like during pregnancy?</a:t>
            </a:r>
          </a:p>
          <a:p>
            <a:pPr marL="0" indent="0">
              <a:lnSpc>
                <a:spcPct val="150000"/>
              </a:lnSpc>
              <a:spcBef>
                <a:spcPts val="600"/>
              </a:spcBef>
              <a:buFont typeface="Wingdings 2"/>
              <a:buNone/>
            </a:pPr>
            <a:r>
              <a:rPr lang="en-US" sz="1100" b="1" dirty="0">
                <a:solidFill>
                  <a:schemeClr val="tx1">
                    <a:lumMod val="85000"/>
                    <a:lumOff val="15000"/>
                  </a:schemeClr>
                </a:solidFill>
              </a:rPr>
              <a:t>Presenter: </a:t>
            </a:r>
          </a:p>
          <a:p>
            <a:pPr marL="182880" indent="0">
              <a:spcBef>
                <a:spcPts val="300"/>
              </a:spcBef>
              <a:buFont typeface="Wingdings 2"/>
              <a:buNone/>
            </a:pPr>
            <a:r>
              <a:rPr lang="en-US" sz="1100" dirty="0">
                <a:solidFill>
                  <a:schemeClr val="tx1">
                    <a:lumMod val="85000"/>
                    <a:lumOff val="15000"/>
                  </a:schemeClr>
                </a:solidFill>
              </a:rPr>
              <a:t>Maternal depression and anxiety during pregnancy can manifest  the following ways:</a:t>
            </a:r>
          </a:p>
          <a:p>
            <a:pPr marL="457200">
              <a:spcBef>
                <a:spcPts val="300"/>
              </a:spcBef>
              <a:buSzPct val="100000"/>
              <a:buFont typeface="Georgia" panose="02040502050405020303" pitchFamily="18" charset="0"/>
              <a:buChar char="●"/>
            </a:pPr>
            <a:r>
              <a:rPr lang="en-US" sz="1100" dirty="0">
                <a:solidFill>
                  <a:schemeClr val="tx1">
                    <a:lumMod val="85000"/>
                    <a:lumOff val="15000"/>
                  </a:schemeClr>
                </a:solidFill>
              </a:rPr>
              <a:t>Frequent crying or weeping, and not understanding the reasons why</a:t>
            </a:r>
          </a:p>
          <a:p>
            <a:pPr marL="457200">
              <a:spcBef>
                <a:spcPts val="300"/>
              </a:spcBef>
              <a:buSzPct val="100000"/>
              <a:buFont typeface="Georgia" panose="02040502050405020303" pitchFamily="18" charset="0"/>
              <a:buChar char="●"/>
            </a:pPr>
            <a:r>
              <a:rPr lang="en-US" sz="1100" dirty="0">
                <a:solidFill>
                  <a:schemeClr val="tx1">
                    <a:lumMod val="85000"/>
                    <a:lumOff val="15000"/>
                  </a:schemeClr>
                </a:solidFill>
              </a:rPr>
              <a:t>Trouble sleeping </a:t>
            </a:r>
          </a:p>
          <a:p>
            <a:pPr marL="457200">
              <a:spcBef>
                <a:spcPts val="300"/>
              </a:spcBef>
              <a:buSzPct val="100000"/>
              <a:buFont typeface="Georgia" panose="02040502050405020303" pitchFamily="18" charset="0"/>
              <a:buChar char="●"/>
            </a:pPr>
            <a:r>
              <a:rPr lang="en-US" sz="1100" dirty="0">
                <a:solidFill>
                  <a:schemeClr val="tx1">
                    <a:lumMod val="85000"/>
                    <a:lumOff val="15000"/>
                  </a:schemeClr>
                </a:solidFill>
              </a:rPr>
              <a:t>Fatigued or low energy</a:t>
            </a:r>
          </a:p>
          <a:p>
            <a:pPr marL="457200">
              <a:spcBef>
                <a:spcPts val="300"/>
              </a:spcBef>
              <a:buSzPct val="100000"/>
              <a:buFont typeface="Georgia" panose="02040502050405020303" pitchFamily="18" charset="0"/>
              <a:buChar char="●"/>
            </a:pPr>
            <a:r>
              <a:rPr lang="en-US" sz="1100" dirty="0">
                <a:solidFill>
                  <a:schemeClr val="tx1">
                    <a:lumMod val="85000"/>
                    <a:lumOff val="15000"/>
                  </a:schemeClr>
                </a:solidFill>
              </a:rPr>
              <a:t>Changes in appetite, eating too much, or not eating enough. (Keep in mind not to confuse PMAD with an eating disorder)</a:t>
            </a:r>
          </a:p>
          <a:p>
            <a:pPr marL="457200">
              <a:spcBef>
                <a:spcPts val="300"/>
              </a:spcBef>
              <a:buSzPct val="100000"/>
              <a:buFont typeface="Georgia" panose="02040502050405020303" pitchFamily="18" charset="0"/>
              <a:buChar char="●"/>
            </a:pPr>
            <a:r>
              <a:rPr lang="en-US" sz="1100" dirty="0">
                <a:solidFill>
                  <a:schemeClr val="tx1">
                    <a:lumMod val="85000"/>
                    <a:lumOff val="15000"/>
                  </a:schemeClr>
                </a:solidFill>
              </a:rPr>
              <a:t>Loss of enjoyment in once pleasurable activities</a:t>
            </a:r>
          </a:p>
          <a:p>
            <a:pPr marL="457200">
              <a:spcBef>
                <a:spcPts val="300"/>
              </a:spcBef>
              <a:buSzPct val="100000"/>
              <a:buFont typeface="Georgia" panose="02040502050405020303" pitchFamily="18" charset="0"/>
              <a:buChar char="●"/>
            </a:pPr>
            <a:r>
              <a:rPr lang="en-US" sz="1100" dirty="0">
                <a:solidFill>
                  <a:schemeClr val="tx1">
                    <a:lumMod val="85000"/>
                    <a:lumOff val="15000"/>
                  </a:schemeClr>
                </a:solidFill>
              </a:rPr>
              <a:t>Increased anxiety such as worrying extensively about the fetus and/or labor</a:t>
            </a:r>
          </a:p>
          <a:p>
            <a:pPr marL="457200">
              <a:spcBef>
                <a:spcPts val="300"/>
              </a:spcBef>
              <a:buSzPct val="100000"/>
              <a:buFont typeface="Georgia" panose="02040502050405020303" pitchFamily="18" charset="0"/>
              <a:buChar char="●"/>
            </a:pPr>
            <a:r>
              <a:rPr lang="en-US" sz="1100" dirty="0">
                <a:solidFill>
                  <a:schemeClr val="tx1">
                    <a:lumMod val="85000"/>
                    <a:lumOff val="15000"/>
                  </a:schemeClr>
                </a:solidFill>
              </a:rPr>
              <a:t>Short of breath, recurrent  thoughts, and panic attacks  </a:t>
            </a:r>
          </a:p>
          <a:p>
            <a:pPr marL="457200">
              <a:spcBef>
                <a:spcPts val="300"/>
              </a:spcBef>
              <a:buSzPct val="100000"/>
              <a:buFont typeface="Georgia" panose="02040502050405020303" pitchFamily="18" charset="0"/>
              <a:buChar char="●"/>
            </a:pPr>
            <a:r>
              <a:rPr lang="en-US" sz="1100" dirty="0">
                <a:solidFill>
                  <a:schemeClr val="tx1">
                    <a:lumMod val="85000"/>
                    <a:lumOff val="15000"/>
                  </a:schemeClr>
                </a:solidFill>
              </a:rPr>
              <a:t>Worrying whether or not they will become fit mothers or fathers</a:t>
            </a:r>
          </a:p>
          <a:p>
            <a:pPr marL="0" indent="0">
              <a:lnSpc>
                <a:spcPct val="150000"/>
              </a:lnSpc>
              <a:buClr>
                <a:srgbClr val="873624"/>
              </a:buClr>
              <a:buFont typeface="Wingdings 2"/>
              <a:buNone/>
            </a:pPr>
            <a:r>
              <a:rPr lang="en-US" sz="1100" b="1" dirty="0"/>
              <a:t>Teen Pregnancy: </a:t>
            </a:r>
          </a:p>
          <a:p>
            <a:pPr marL="182880" indent="0">
              <a:spcBef>
                <a:spcPts val="300"/>
              </a:spcBef>
              <a:buSzPct val="100000"/>
              <a:buFont typeface="Wingdings 2"/>
              <a:buNone/>
            </a:pPr>
            <a:r>
              <a:rPr lang="en-US" sz="1100" dirty="0">
                <a:solidFill>
                  <a:schemeClr val="tx1">
                    <a:lumMod val="85000"/>
                    <a:lumOff val="15000"/>
                  </a:schemeClr>
                </a:solidFill>
              </a:rPr>
              <a:t>About one half of adolescent mothers experience depression symptoms in the early postpartum period</a:t>
            </a:r>
          </a:p>
          <a:p>
            <a:pPr marL="457200">
              <a:spcBef>
                <a:spcPts val="300"/>
              </a:spcBef>
              <a:buSzPct val="100000"/>
            </a:pPr>
            <a:r>
              <a:rPr lang="en-US" sz="1100" dirty="0">
                <a:solidFill>
                  <a:schemeClr val="tx1">
                    <a:lumMod val="85000"/>
                    <a:lumOff val="15000"/>
                  </a:schemeClr>
                </a:solidFill>
              </a:rPr>
              <a:t>Untreated depression can lead to unhealthy behaviors, such as substance misuse,  promiscuity, and additional pregnancies</a:t>
            </a:r>
          </a:p>
          <a:p>
            <a:pPr marL="457200">
              <a:spcBef>
                <a:spcPts val="300"/>
              </a:spcBef>
              <a:buSzPct val="100000"/>
            </a:pPr>
            <a:r>
              <a:rPr lang="en-US" sz="1100" dirty="0">
                <a:solidFill>
                  <a:schemeClr val="tx1">
                    <a:lumMod val="85000"/>
                    <a:lumOff val="15000"/>
                  </a:schemeClr>
                </a:solidFill>
              </a:rPr>
              <a:t>Experience of social isolation, pressure from society, and low self-esteem</a:t>
            </a:r>
          </a:p>
          <a:p>
            <a:pPr marL="457200">
              <a:spcBef>
                <a:spcPts val="300"/>
              </a:spcBef>
              <a:buSzPct val="100000"/>
            </a:pPr>
            <a:r>
              <a:rPr lang="en-US" sz="1100" dirty="0">
                <a:solidFill>
                  <a:schemeClr val="tx1">
                    <a:lumMod val="85000"/>
                    <a:lumOff val="15000"/>
                  </a:schemeClr>
                </a:solidFill>
              </a:rPr>
              <a:t>Experiencing low maternal/paternal self-efficacy, a belief in one’s ability to adequately parent</a:t>
            </a:r>
          </a:p>
          <a:p>
            <a:pPr marL="457200">
              <a:spcBef>
                <a:spcPts val="300"/>
              </a:spcBef>
              <a:buSzPct val="100000"/>
            </a:pPr>
            <a:r>
              <a:rPr lang="en-US" sz="1100" dirty="0">
                <a:solidFill>
                  <a:schemeClr val="tx1">
                    <a:lumMod val="85000"/>
                    <a:lumOff val="15000"/>
                  </a:schemeClr>
                </a:solidFill>
              </a:rPr>
              <a:t>Family conflict/multiple families living in the home/parenting styles/stress with parents</a:t>
            </a:r>
          </a:p>
          <a:p>
            <a:pPr marL="457200">
              <a:spcBef>
                <a:spcPts val="300"/>
              </a:spcBef>
              <a:buSzPct val="100000"/>
            </a:pPr>
            <a:r>
              <a:rPr lang="en-US" sz="1100" dirty="0">
                <a:solidFill>
                  <a:schemeClr val="tx1">
                    <a:lumMod val="85000"/>
                    <a:lumOff val="15000"/>
                  </a:schemeClr>
                </a:solidFill>
              </a:rPr>
              <a:t>History of physical and/or sexual abuse </a:t>
            </a:r>
          </a:p>
          <a:p>
            <a:pPr marL="457200">
              <a:spcBef>
                <a:spcPts val="300"/>
              </a:spcBef>
              <a:buSzPct val="100000"/>
            </a:pPr>
            <a:r>
              <a:rPr lang="en-US" sz="1100" dirty="0">
                <a:solidFill>
                  <a:schemeClr val="tx1">
                    <a:lumMod val="85000"/>
                    <a:lumOff val="15000"/>
                  </a:schemeClr>
                </a:solidFill>
              </a:rPr>
              <a:t>Interference with transitional phases of growth and development during adolescence</a:t>
            </a:r>
          </a:p>
          <a:p>
            <a:pPr marL="457200">
              <a:spcBef>
                <a:spcPts val="300"/>
              </a:spcBef>
              <a:buSzPct val="100000"/>
            </a:pPr>
            <a:r>
              <a:rPr lang="en-US" sz="1100" dirty="0">
                <a:solidFill>
                  <a:schemeClr val="tx1">
                    <a:lumMod val="85000"/>
                    <a:lumOff val="15000"/>
                  </a:schemeClr>
                </a:solidFill>
              </a:rPr>
              <a:t>Struggle with  balancing  their  identity while being a parent</a:t>
            </a:r>
          </a:p>
          <a:p>
            <a:pPr marL="182880" indent="0">
              <a:spcBef>
                <a:spcPts val="300"/>
              </a:spcBef>
              <a:buSzPct val="100000"/>
              <a:buFont typeface="Wingdings 2"/>
              <a:buNone/>
            </a:pPr>
            <a:endParaRPr lang="en-US" sz="1100" dirty="0">
              <a:solidFill>
                <a:schemeClr val="tx1">
                  <a:lumMod val="85000"/>
                  <a:lumOff val="15000"/>
                </a:schemeClr>
              </a:solidFill>
            </a:endParaRPr>
          </a:p>
        </p:txBody>
      </p:sp>
    </p:spTree>
    <p:extLst>
      <p:ext uri="{BB962C8B-B14F-4D97-AF65-F5344CB8AC3E}">
        <p14:creationId xmlns:p14="http://schemas.microsoft.com/office/powerpoint/2010/main" val="2104830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4000" dirty="0">
                <a:solidFill>
                  <a:srgbClr val="3B3B3B"/>
                </a:solidFill>
              </a:rPr>
              <a:t>Baby Blues</a:t>
            </a:r>
          </a:p>
        </p:txBody>
      </p:sp>
      <p:sp>
        <p:nvSpPr>
          <p:cNvPr id="4" name="Text Placeholder 3"/>
          <p:cNvSpPr>
            <a:spLocks noGrp="1"/>
          </p:cNvSpPr>
          <p:nvPr>
            <p:ph type="body" sz="half" idx="2"/>
          </p:nvPr>
        </p:nvSpPr>
        <p:spPr/>
        <p:txBody>
          <a:bodyPr/>
          <a:lstStyle/>
          <a:p>
            <a:endParaRPr lang="en-US" dirty="0"/>
          </a:p>
        </p:txBody>
      </p:sp>
      <p:pic>
        <p:nvPicPr>
          <p:cNvPr id="12" name="Picture Placeholder 11">
            <a:extLst>
              <a:ext uri="{FF2B5EF4-FFF2-40B4-BE49-F238E27FC236}">
                <a16:creationId xmlns:a16="http://schemas.microsoft.com/office/drawing/2014/main" id="{E0701FCF-B349-47C1-9E7B-5750E7C65B01}"/>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4167" r="4167"/>
          <a:stretch>
            <a:fillRect/>
          </a:stretch>
        </p:blipFill>
        <p:spPr/>
      </p:pic>
    </p:spTree>
    <p:extLst>
      <p:ext uri="{BB962C8B-B14F-4D97-AF65-F5344CB8AC3E}">
        <p14:creationId xmlns:p14="http://schemas.microsoft.com/office/powerpoint/2010/main" val="1712724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8CC47-BBAD-449D-8808-0E750D71F03E}"/>
              </a:ext>
            </a:extLst>
          </p:cNvPr>
          <p:cNvSpPr>
            <a:spLocks noGrp="1"/>
          </p:cNvSpPr>
          <p:nvPr>
            <p:ph type="title"/>
          </p:nvPr>
        </p:nvSpPr>
        <p:spPr/>
        <p:txBody>
          <a:bodyPr/>
          <a:lstStyle/>
          <a:p>
            <a:r>
              <a:rPr lang="en-US" dirty="0"/>
              <a:t>Baby Blues</a:t>
            </a:r>
          </a:p>
        </p:txBody>
      </p:sp>
      <p:sp>
        <p:nvSpPr>
          <p:cNvPr id="3" name="Content Placeholder 1">
            <a:extLst>
              <a:ext uri="{FF2B5EF4-FFF2-40B4-BE49-F238E27FC236}">
                <a16:creationId xmlns:a16="http://schemas.microsoft.com/office/drawing/2014/main" id="{2F589BB4-6323-4FB1-AD3F-029FB22CE09B}"/>
              </a:ext>
            </a:extLst>
          </p:cNvPr>
          <p:cNvSpPr txBox="1">
            <a:spLocks/>
          </p:cNvSpPr>
          <p:nvPr/>
        </p:nvSpPr>
        <p:spPr>
          <a:xfrm>
            <a:off x="301752" y="1527048"/>
            <a:ext cx="8503920" cy="4572000"/>
          </a:xfrm>
          <a:prstGeom prst="rect">
            <a:avLst/>
          </a:prstGeom>
        </p:spPr>
        <p:txBody>
          <a:bodyPr>
            <a:normAutofit fontScale="55000" lnSpcReduction="2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nSpc>
                <a:spcPct val="170000"/>
              </a:lnSpc>
              <a:buFont typeface="Wingdings 2"/>
              <a:buNone/>
            </a:pPr>
            <a:r>
              <a:rPr lang="en-US" b="1" dirty="0">
                <a:solidFill>
                  <a:srgbClr val="3B3B3B"/>
                </a:solidFill>
              </a:rPr>
              <a:t>Discussion Questions: </a:t>
            </a:r>
          </a:p>
          <a:p>
            <a:pPr marL="457200">
              <a:lnSpc>
                <a:spcPct val="120000"/>
              </a:lnSpc>
              <a:spcBef>
                <a:spcPts val="0"/>
              </a:spcBef>
              <a:buFont typeface="Georgia" panose="02040502050405020303" pitchFamily="18" charset="0"/>
              <a:buChar char="●"/>
            </a:pPr>
            <a:r>
              <a:rPr lang="en-US" dirty="0">
                <a:solidFill>
                  <a:srgbClr val="3B3B3B"/>
                </a:solidFill>
              </a:rPr>
              <a:t>Can someone tell me what the baby blues are? </a:t>
            </a:r>
          </a:p>
          <a:p>
            <a:pPr marL="0" indent="0">
              <a:lnSpc>
                <a:spcPct val="170000"/>
              </a:lnSpc>
              <a:buFont typeface="Wingdings 2"/>
              <a:buNone/>
            </a:pPr>
            <a:r>
              <a:rPr lang="en-US" b="1" dirty="0">
                <a:solidFill>
                  <a:srgbClr val="3B3B3B"/>
                </a:solidFill>
              </a:rPr>
              <a:t>Presenter:</a:t>
            </a:r>
            <a:endParaRPr lang="en-US" dirty="0">
              <a:solidFill>
                <a:srgbClr val="3B3B3B"/>
              </a:solidFill>
            </a:endParaRPr>
          </a:p>
          <a:p>
            <a:pPr marL="457200">
              <a:lnSpc>
                <a:spcPct val="120000"/>
              </a:lnSpc>
              <a:spcBef>
                <a:spcPts val="0"/>
              </a:spcBef>
              <a:buSzPct val="100000"/>
            </a:pPr>
            <a:r>
              <a:rPr lang="en-US" dirty="0">
                <a:solidFill>
                  <a:srgbClr val="3B3B3B"/>
                </a:solidFill>
              </a:rPr>
              <a:t>Baby Blues are very common and can affect 40% to 80% of women after delivery </a:t>
            </a:r>
          </a:p>
          <a:p>
            <a:pPr marL="457200">
              <a:lnSpc>
                <a:spcPct val="120000"/>
              </a:lnSpc>
              <a:spcBef>
                <a:spcPts val="0"/>
              </a:spcBef>
              <a:buSzPct val="100000"/>
            </a:pPr>
            <a:r>
              <a:rPr lang="en-US" dirty="0">
                <a:solidFill>
                  <a:srgbClr val="3B3B3B"/>
                </a:solidFill>
              </a:rPr>
              <a:t>The range of hormones can change drastically. Women may be able to notice changes within 48 hours as their hormones begin to shift</a:t>
            </a:r>
          </a:p>
          <a:p>
            <a:pPr marL="457200">
              <a:lnSpc>
                <a:spcPct val="120000"/>
              </a:lnSpc>
              <a:spcBef>
                <a:spcPts val="0"/>
              </a:spcBef>
              <a:buSzPct val="100000"/>
            </a:pPr>
            <a:r>
              <a:rPr lang="en-US" dirty="0">
                <a:solidFill>
                  <a:srgbClr val="3B3B3B"/>
                </a:solidFill>
              </a:rPr>
              <a:t>Baby blues symptoms should diminish within two weeks</a:t>
            </a:r>
          </a:p>
          <a:p>
            <a:pPr marL="0" indent="0">
              <a:lnSpc>
                <a:spcPct val="170000"/>
              </a:lnSpc>
              <a:buFont typeface="Wingdings 2"/>
              <a:buNone/>
            </a:pPr>
            <a:r>
              <a:rPr lang="en-US" b="1" dirty="0">
                <a:solidFill>
                  <a:srgbClr val="3B3B3B"/>
                </a:solidFill>
              </a:rPr>
              <a:t>Presenter/Information:</a:t>
            </a:r>
          </a:p>
          <a:p>
            <a:pPr marL="182880" indent="0">
              <a:lnSpc>
                <a:spcPct val="120000"/>
              </a:lnSpc>
              <a:spcBef>
                <a:spcPts val="0"/>
              </a:spcBef>
              <a:buFont typeface="Wingdings 2"/>
              <a:buNone/>
            </a:pPr>
            <a:r>
              <a:rPr lang="en-US" dirty="0">
                <a:solidFill>
                  <a:srgbClr val="3B3B3B"/>
                </a:solidFill>
              </a:rPr>
              <a:t>Symptoms can include and described as: </a:t>
            </a:r>
          </a:p>
          <a:p>
            <a:pPr marL="457200">
              <a:lnSpc>
                <a:spcPct val="120000"/>
              </a:lnSpc>
              <a:spcBef>
                <a:spcPts val="0"/>
              </a:spcBef>
              <a:buFont typeface="Georgia" panose="02040502050405020303" pitchFamily="18" charset="0"/>
              <a:buChar char="●"/>
            </a:pPr>
            <a:r>
              <a:rPr lang="en-US" dirty="0">
                <a:solidFill>
                  <a:srgbClr val="3B3B3B"/>
                </a:solidFill>
              </a:rPr>
              <a:t>Irritability (impatient, low tolerance for individuals and/or situations)</a:t>
            </a:r>
          </a:p>
          <a:p>
            <a:pPr marL="457200">
              <a:lnSpc>
                <a:spcPct val="120000"/>
              </a:lnSpc>
              <a:spcBef>
                <a:spcPts val="0"/>
              </a:spcBef>
              <a:buFont typeface="Georgia" panose="02040502050405020303" pitchFamily="18" charset="0"/>
              <a:buChar char="●"/>
            </a:pPr>
            <a:r>
              <a:rPr lang="en-US" dirty="0">
                <a:solidFill>
                  <a:srgbClr val="3B3B3B"/>
                </a:solidFill>
              </a:rPr>
              <a:t>Anxiety</a:t>
            </a:r>
          </a:p>
          <a:p>
            <a:pPr marL="457200">
              <a:lnSpc>
                <a:spcPct val="120000"/>
              </a:lnSpc>
              <a:spcBef>
                <a:spcPts val="0"/>
              </a:spcBef>
              <a:buFont typeface="Georgia" panose="02040502050405020303" pitchFamily="18" charset="0"/>
              <a:buChar char="●"/>
            </a:pPr>
            <a:r>
              <a:rPr lang="en-US" dirty="0">
                <a:solidFill>
                  <a:srgbClr val="3B3B3B"/>
                </a:solidFill>
              </a:rPr>
              <a:t>Frustration</a:t>
            </a:r>
          </a:p>
          <a:p>
            <a:pPr marL="457200">
              <a:lnSpc>
                <a:spcPct val="120000"/>
              </a:lnSpc>
              <a:spcBef>
                <a:spcPts val="0"/>
              </a:spcBef>
              <a:buFont typeface="Georgia" panose="02040502050405020303" pitchFamily="18" charset="0"/>
              <a:buChar char="●"/>
            </a:pPr>
            <a:r>
              <a:rPr lang="en-US" dirty="0">
                <a:solidFill>
                  <a:srgbClr val="3B3B3B"/>
                </a:solidFill>
              </a:rPr>
              <a:t>Feeling overwhelmed </a:t>
            </a:r>
          </a:p>
          <a:p>
            <a:pPr marL="457200">
              <a:lnSpc>
                <a:spcPct val="120000"/>
              </a:lnSpc>
              <a:spcBef>
                <a:spcPts val="0"/>
              </a:spcBef>
              <a:buFont typeface="Georgia" panose="02040502050405020303" pitchFamily="18" charset="0"/>
              <a:buChar char="●"/>
            </a:pPr>
            <a:r>
              <a:rPr lang="en-US" dirty="0">
                <a:solidFill>
                  <a:srgbClr val="3B3B3B"/>
                </a:solidFill>
              </a:rPr>
              <a:t>Rapid mood changes </a:t>
            </a:r>
          </a:p>
          <a:p>
            <a:pPr marL="457200">
              <a:lnSpc>
                <a:spcPct val="120000"/>
              </a:lnSpc>
              <a:spcBef>
                <a:spcPts val="0"/>
              </a:spcBef>
              <a:buFont typeface="Georgia" panose="02040502050405020303" pitchFamily="18" charset="0"/>
              <a:buChar char="●"/>
            </a:pPr>
            <a:r>
              <a:rPr lang="en-US" dirty="0">
                <a:solidFill>
                  <a:srgbClr val="3B3B3B"/>
                </a:solidFill>
              </a:rPr>
              <a:t>Exhaustion (lack of sleep) for days, weeks and could last up to 2 months</a:t>
            </a:r>
          </a:p>
          <a:p>
            <a:pPr marL="457200">
              <a:lnSpc>
                <a:spcPct val="120000"/>
              </a:lnSpc>
              <a:spcBef>
                <a:spcPts val="0"/>
              </a:spcBef>
              <a:buFont typeface="Georgia" panose="02040502050405020303" pitchFamily="18" charset="0"/>
              <a:buChar char="●"/>
            </a:pPr>
            <a:r>
              <a:rPr lang="en-US" dirty="0">
                <a:solidFill>
                  <a:srgbClr val="3B3B3B"/>
                </a:solidFill>
              </a:rPr>
              <a:t>Sleep is important during the first six weeks after delivery, resulting in a quicker recovery</a:t>
            </a:r>
          </a:p>
          <a:p>
            <a:pPr marL="411480" lvl="1" indent="0">
              <a:buFont typeface="Wingdings"/>
              <a:buNone/>
            </a:pPr>
            <a:endParaRPr lang="en-US" dirty="0"/>
          </a:p>
          <a:p>
            <a:pPr marL="0" indent="0">
              <a:buFont typeface="Wingdings 2"/>
              <a:buNone/>
            </a:pPr>
            <a:endParaRPr lang="en-US" dirty="0"/>
          </a:p>
        </p:txBody>
      </p:sp>
    </p:spTree>
    <p:extLst>
      <p:ext uri="{BB962C8B-B14F-4D97-AF65-F5344CB8AC3E}">
        <p14:creationId xmlns:p14="http://schemas.microsoft.com/office/powerpoint/2010/main" val="2614854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C01AD4-0445-4D95-B5C3-C99B3F5695E4}"/>
              </a:ext>
            </a:extLst>
          </p:cNvPr>
          <p:cNvSpPr>
            <a:spLocks noGrp="1"/>
          </p:cNvSpPr>
          <p:nvPr>
            <p:ph type="title"/>
          </p:nvPr>
        </p:nvSpPr>
        <p:spPr/>
        <p:txBody>
          <a:bodyPr/>
          <a:lstStyle/>
          <a:p>
            <a:r>
              <a:rPr lang="en-US" dirty="0"/>
              <a:t>Hormonal Fluctuations</a:t>
            </a:r>
          </a:p>
        </p:txBody>
      </p:sp>
      <p:pic>
        <p:nvPicPr>
          <p:cNvPr id="4" name="Picture 2" descr="http://hcgdropsratings.com/wp-content/uploads/2016/11/pregnancy-acne-graph.jpg">
            <a:extLst>
              <a:ext uri="{FF2B5EF4-FFF2-40B4-BE49-F238E27FC236}">
                <a16:creationId xmlns:a16="http://schemas.microsoft.com/office/drawing/2014/main" id="{130FEE9D-6396-4166-BF8C-02949B4A7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732183"/>
            <a:ext cx="82296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76351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2407</TotalTime>
  <Words>4128</Words>
  <Application>Microsoft Office PowerPoint</Application>
  <PresentationFormat>On-screen Show (4:3)</PresentationFormat>
  <Paragraphs>425</Paragraphs>
  <Slides>34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Georgia</vt:lpstr>
      <vt:lpstr>Wingdings</vt:lpstr>
      <vt:lpstr>Wingdings 2</vt:lpstr>
      <vt:lpstr>Civic</vt:lpstr>
      <vt:lpstr>Maternal Wellness</vt:lpstr>
      <vt:lpstr>Maternal Wellness</vt:lpstr>
      <vt:lpstr>What is Maternal Depression and Anxiety?</vt:lpstr>
      <vt:lpstr>What is Maternal Depression and Anxiety </vt:lpstr>
      <vt:lpstr>During Pregnancy </vt:lpstr>
      <vt:lpstr>During Pregnancy</vt:lpstr>
      <vt:lpstr>Baby Blues</vt:lpstr>
      <vt:lpstr>Baby Blues</vt:lpstr>
      <vt:lpstr>Hormonal Fluctuations</vt:lpstr>
      <vt:lpstr>Hormones</vt:lpstr>
      <vt:lpstr>During Postpartum </vt:lpstr>
      <vt:lpstr>PowerPoint Presentation</vt:lpstr>
      <vt:lpstr>How can we guide our parents?</vt:lpstr>
      <vt:lpstr>How to Guide Our Parents</vt:lpstr>
      <vt:lpstr>Barriers</vt:lpstr>
      <vt:lpstr>Barriers</vt:lpstr>
      <vt:lpstr>How can we communicate with a medical provider or professional if you are experiencing maternal depression or anxiety?</vt:lpstr>
      <vt:lpstr>Communicate with Medical Providers</vt:lpstr>
      <vt:lpstr>Social Support</vt:lpstr>
      <vt:lpstr>Social Support</vt:lpstr>
      <vt:lpstr>PowerPoint Presentation</vt:lpstr>
      <vt:lpstr>A-B-C for Safe Sleep</vt:lpstr>
      <vt:lpstr>   </vt:lpstr>
      <vt:lpstr>PowerPoint Presentation</vt:lpstr>
      <vt:lpstr>Size of a Newborn’s Stomach</vt:lpstr>
      <vt:lpstr>Breastfeeding</vt:lpstr>
      <vt:lpstr>PowerPoint Presentation</vt:lpstr>
      <vt:lpstr>Provider Guide to Preterm Birth</vt:lpstr>
      <vt:lpstr>PowerPoint Presentation</vt:lpstr>
      <vt:lpstr>Provider Guide to Preterm Birth </vt:lpstr>
      <vt:lpstr>Providers Guide to Trauma</vt:lpstr>
      <vt:lpstr>Trauma results from events or circumstances experienced by an individual that can impair the psychological, physical, and social health.</vt:lpstr>
      <vt:lpstr>References</vt:lpstr>
      <vt:lpstr>PowerPoint Presentation</vt:lpstr>
    </vt:vector>
  </TitlesOfParts>
  <Company>California Health Collaborative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Maternal Wellness</dc:title>
  <dc:creator>Brandi Muro</dc:creator>
  <cp:lastModifiedBy>Alexandra</cp:lastModifiedBy>
  <cp:revision>706</cp:revision>
  <dcterms:created xsi:type="dcterms:W3CDTF">2018-06-22T20:33:00Z</dcterms:created>
  <dcterms:modified xsi:type="dcterms:W3CDTF">2020-07-16T18:38:12Z</dcterms:modified>
</cp:coreProperties>
</file>